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12"/>
  </p:notesMasterIdLst>
  <p:handoutMasterIdLst>
    <p:handoutMasterId r:id="rId13"/>
  </p:handoutMasterIdLst>
  <p:sldIdLst>
    <p:sldId id="355" r:id="rId6"/>
    <p:sldId id="408" r:id="rId7"/>
    <p:sldId id="409" r:id="rId8"/>
    <p:sldId id="410" r:id="rId9"/>
    <p:sldId id="411" r:id="rId10"/>
    <p:sldId id="4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l Assets" id="{2134E103-97E4-40DD-8206-E16127BD6BBD}">
          <p14:sldIdLst>
            <p14:sldId id="355"/>
            <p14:sldId id="408"/>
            <p14:sldId id="409"/>
            <p14:sldId id="410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1B56C4-5AD2-596D-A7E2-B69F4BCD9522}" name="Kahn, Olivia" initials="KO" userId="S::kahno@cityofvancouver.us::71054e3a-0ec6-4a7a-b18d-ce8b0158c0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3BA"/>
    <a:srgbClr val="EE752D"/>
    <a:srgbClr val="0075C8"/>
    <a:srgbClr val="4FB5E6"/>
    <a:srgbClr val="00334A"/>
    <a:srgbClr val="12CFCA"/>
    <a:srgbClr val="E6E6E6"/>
    <a:srgbClr val="787160"/>
    <a:srgbClr val="E2B322"/>
    <a:srgbClr val="99C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6722" autoAdjust="0"/>
  </p:normalViewPr>
  <p:slideViewPr>
    <p:cSldViewPr snapToGrid="0">
      <p:cViewPr varScale="1">
        <p:scale>
          <a:sx n="99" d="100"/>
          <a:sy n="99" d="100"/>
        </p:scale>
        <p:origin x="1350" y="78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430A02-360D-B603-4D3B-5515B82B0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5771E-C7DB-5320-6237-87B48C009A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B0CFB-E041-4988-A3CC-5AB3FE6A6C9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90CE9-F8DB-8E84-EDB2-8E4D2F98A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95413-A838-FE6A-A300-58570620D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CF845-2BE8-4C0F-B8AC-88A268B60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6EA4C-2E60-4FC2-812E-E479E378E97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7F027-54B3-4DEC-8743-C0820C66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2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51F13-D428-16CD-E940-595DD7795FCB}"/>
              </a:ext>
            </a:extLst>
          </p:cNvPr>
          <p:cNvSpPr/>
          <p:nvPr userDrawn="1"/>
        </p:nvSpPr>
        <p:spPr>
          <a:xfrm>
            <a:off x="0" y="4557010"/>
            <a:ext cx="12192000" cy="2300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A2F687-EA2E-E073-5293-AFAA55C93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25450"/>
            <a:ext cx="4809995" cy="600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D320B41-7541-D028-E80F-648C4C8666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66" y="2283799"/>
            <a:ext cx="6085281" cy="18417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5400" baseline="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E3C09E-0F35-9A70-CF22-732FE52A1A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3366" y="5053263"/>
            <a:ext cx="6085281" cy="1006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baseline="0">
                <a:solidFill>
                  <a:schemeClr val="bg1"/>
                </a:solidFill>
                <a:latin typeface="Asap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Position and/or Department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F0E10-3F13-5554-A52A-8DA73694D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366" y="439693"/>
            <a:ext cx="3787784" cy="11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AA9AF-3A91-F5D0-32D8-3EE6864C5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0283" y="149225"/>
            <a:ext cx="3093830" cy="6550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B9BB6C-8220-761F-40FC-A26C3E3F2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318" y="149224"/>
            <a:ext cx="2765843" cy="3199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E89B85F-EBF1-4BDD-4E38-D7A7C8A9DE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0318" y="3509342"/>
            <a:ext cx="2765843" cy="3199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9863AF-15C9-C154-57E6-95C0F0B48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16942"/>
            <a:ext cx="5029200" cy="1411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0334A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Three Image Layout</a:t>
            </a:r>
          </a:p>
          <a:p>
            <a:pPr lvl="0"/>
            <a:r>
              <a:rPr lang="en-US" dirty="0"/>
              <a:t>Header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DB977B7-B722-9E3A-7BFD-058BC9AAF6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618514"/>
            <a:ext cx="5029200" cy="49136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1D74E-6563-526C-EBB3-DB7376888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5643" y="5991319"/>
            <a:ext cx="500270" cy="64027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41ED1C-E04F-1202-1E7D-A6B2EFCF9D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294308"/>
            <a:ext cx="5029200" cy="576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  <a:lvl2pPr marL="457200" indent="0">
              <a:buNone/>
              <a:defRPr sz="2000">
                <a:latin typeface="Asap" pitchFamily="2" charset="0"/>
              </a:defRPr>
            </a:lvl2pPr>
            <a:lvl3pPr marL="914400" indent="0">
              <a:buNone/>
              <a:defRPr sz="1800">
                <a:latin typeface="Asap" pitchFamily="2" charset="0"/>
              </a:defRPr>
            </a:lvl3pPr>
            <a:lvl4pPr marL="1371600" indent="0">
              <a:buNone/>
              <a:defRPr sz="1600">
                <a:latin typeface="Asap" pitchFamily="2" charset="0"/>
              </a:defRPr>
            </a:lvl4pPr>
            <a:lvl5pPr marL="1828800" indent="0">
              <a:buNone/>
              <a:defRPr sz="1600">
                <a:latin typeface="Asap" pitchFamily="2" charset="0"/>
              </a:defRPr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</p:spTree>
    <p:extLst>
      <p:ext uri="{BB962C8B-B14F-4D97-AF65-F5344CB8AC3E}">
        <p14:creationId xmlns:p14="http://schemas.microsoft.com/office/powerpoint/2010/main" val="6692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A2F687-EA2E-E073-5293-AFAA55C93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7946" y="556590"/>
            <a:ext cx="5186999" cy="2971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D320B41-7541-D028-E80F-648C4C8666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942" y="398865"/>
            <a:ext cx="5396058" cy="1613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8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Three Image Layout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D2268C-D14C-20E3-BBD7-D7842E2E21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756" y="3542821"/>
            <a:ext cx="2551801" cy="2479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4E6928-F157-2671-1AB2-4DBCD65661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01312" y="3542821"/>
            <a:ext cx="2551801" cy="2479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988E63-7422-F979-F00F-8109D888F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942" y="2343138"/>
            <a:ext cx="5396058" cy="755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  <a:lvl2pPr marL="457200" indent="0">
              <a:buNone/>
              <a:defRPr sz="2000">
                <a:latin typeface="Asap" pitchFamily="2" charset="0"/>
              </a:defRPr>
            </a:lvl2pPr>
            <a:lvl3pPr marL="914400" indent="0">
              <a:buNone/>
              <a:defRPr sz="1800">
                <a:latin typeface="Asap" pitchFamily="2" charset="0"/>
              </a:defRPr>
            </a:lvl3pPr>
            <a:lvl4pPr marL="1371600" indent="0">
              <a:buNone/>
              <a:defRPr sz="1600">
                <a:latin typeface="Asap" pitchFamily="2" charset="0"/>
              </a:defRPr>
            </a:lvl4pPr>
            <a:lvl5pPr marL="1828800" indent="0">
              <a:buNone/>
              <a:defRPr sz="1600">
                <a:latin typeface="Asap" pitchFamily="2" charset="0"/>
              </a:defRPr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52EB0F-5804-2CC5-BA80-5FE0EF799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8438" y="3906838"/>
            <a:ext cx="4950209" cy="221436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sap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32AF2-77AA-3D3D-C5BF-A966123E5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35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Nav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599" y="1"/>
            <a:ext cx="5691401" cy="5991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9884EC-12C7-43CB-A7B5-229827BD0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8510" y="1441064"/>
            <a:ext cx="4950137" cy="1411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4FB5E6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Topic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96289DB-C14E-2687-41E3-F54DFA608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8511" y="3250095"/>
            <a:ext cx="4950136" cy="229545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Supporting Topic 1</a:t>
            </a:r>
          </a:p>
          <a:p>
            <a:pPr lvl="0"/>
            <a:r>
              <a:rPr lang="en-US" dirty="0"/>
              <a:t>Supporting Topic 2</a:t>
            </a:r>
          </a:p>
          <a:p>
            <a:pPr lvl="0"/>
            <a:r>
              <a:rPr lang="en-US" dirty="0"/>
              <a:t>Supporting Topic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EE3A5-1F32-07DF-92D1-3BFAAF187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4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40979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7255042" y="0"/>
            <a:ext cx="493695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9884EC-12C7-43CB-A7B5-229827BD0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2460" y="407476"/>
            <a:ext cx="3786187" cy="16002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4FB5E6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Topic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3236D2-B3AB-33C1-38E9-2887D42DE0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2460" y="2634916"/>
            <a:ext cx="3786187" cy="32785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Topic 1</a:t>
            </a:r>
          </a:p>
          <a:p>
            <a:pPr lvl="0"/>
            <a:r>
              <a:rPr lang="en-US" dirty="0"/>
              <a:t>Supporting Topic 2</a:t>
            </a:r>
          </a:p>
          <a:p>
            <a:pPr lvl="0"/>
            <a:r>
              <a:rPr lang="en-US" dirty="0"/>
              <a:t>Supporting Topic 3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A8D71B6-8DB4-2DAB-E084-F0B1E7D2313D}"/>
              </a:ext>
            </a:extLst>
          </p:cNvPr>
          <p:cNvSpPr txBox="1">
            <a:spLocks/>
          </p:cNvSpPr>
          <p:nvPr userDrawn="1"/>
        </p:nvSpPr>
        <p:spPr>
          <a:xfrm>
            <a:off x="457199" y="6121203"/>
            <a:ext cx="10505661" cy="33793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sap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AB70A37-1FB8-49BB-A7B6-078DFF2323D5}" type="slidenum">
              <a:rPr lang="en-US" sz="1400" smtClean="0">
                <a:solidFill>
                  <a:schemeClr val="bg1"/>
                </a:solidFill>
                <a:latin typeface="Asap Condensed" pitchFamily="2" charset="0"/>
              </a:rPr>
              <a:pPr marL="0" indent="0">
                <a:buNone/>
              </a:pPr>
              <a:t>‹#›</a:t>
            </a:fld>
            <a:r>
              <a:rPr lang="en-US" sz="1400" dirty="0">
                <a:solidFill>
                  <a:schemeClr val="bg1"/>
                </a:solidFill>
                <a:latin typeface="Asap Condensed" pitchFamily="2" charset="0"/>
              </a:rPr>
              <a:t>    |   Commute Trip Reduction Employee Transportation Coordinator Basic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08CB0-E73C-E966-83FD-BD0A59D42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BCC6DE5-A030-0C1E-149C-623CD8B70A3E}"/>
              </a:ext>
            </a:extLst>
          </p:cNvPr>
          <p:cNvSpPr txBox="1">
            <a:spLocks/>
          </p:cNvSpPr>
          <p:nvPr userDrawn="1"/>
        </p:nvSpPr>
        <p:spPr>
          <a:xfrm>
            <a:off x="685800" y="6168177"/>
            <a:ext cx="10505661" cy="33793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sap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AB70A37-1FB8-49BB-A7B6-078DFF2323D5}" type="slidenum">
              <a:rPr lang="en-US" sz="1400" smtClean="0">
                <a:solidFill>
                  <a:schemeClr val="bg1"/>
                </a:solidFill>
                <a:latin typeface="Asap Condensed" pitchFamily="2" charset="0"/>
              </a:rPr>
              <a:pPr marL="0" indent="0">
                <a:buNone/>
              </a:pPr>
              <a:t>‹#›</a:t>
            </a:fld>
            <a:r>
              <a:rPr lang="en-US" sz="1400" dirty="0">
                <a:solidFill>
                  <a:schemeClr val="bg1"/>
                </a:solidFill>
                <a:latin typeface="Asap Condensed" pitchFamily="2" charset="0"/>
              </a:rPr>
              <a:t>    |   Commute Trip Reduction Employee Transportation Coordinator Basic Training</a:t>
            </a:r>
          </a:p>
        </p:txBody>
      </p:sp>
    </p:spTree>
    <p:extLst>
      <p:ext uri="{BB962C8B-B14F-4D97-AF65-F5344CB8AC3E}">
        <p14:creationId xmlns:p14="http://schemas.microsoft.com/office/powerpoint/2010/main" val="243039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Imag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0" y="5536096"/>
            <a:ext cx="12192000" cy="1321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07F90-7A12-F604-592F-543364BF2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09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Questions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89652"/>
            <a:ext cx="12192000" cy="3846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0" y="5536096"/>
            <a:ext cx="12192000" cy="1321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690A3-73B2-88D5-0A85-DBA772BB3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AB40951-7BF8-DA71-8EC2-B03BE3028C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07476"/>
            <a:ext cx="10812847" cy="735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73059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8E225-D80C-4C72-AEBD-146DB73B21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2286000"/>
            <a:ext cx="5715000" cy="45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C884D-3394-4CB1-8FE8-8FA0FCF616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800" y="0"/>
            <a:ext cx="5029200" cy="228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BB726F-C86E-9E41-F93E-7A4C5F61A3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98865"/>
            <a:ext cx="5514765" cy="14114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 Image Layout</a:t>
            </a:r>
          </a:p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8037B9-8AA3-84CC-1BC9-991C59A0FB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1800" y="2614613"/>
            <a:ext cx="4716847" cy="35083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US" dirty="0"/>
              <a:t>Text Here (ASAP Regular 20-22pt)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E81BFD5-44CB-6BB3-3A22-2A3546C0E7AC}"/>
              </a:ext>
            </a:extLst>
          </p:cNvPr>
          <p:cNvSpPr txBox="1">
            <a:spLocks/>
          </p:cNvSpPr>
          <p:nvPr userDrawn="1"/>
        </p:nvSpPr>
        <p:spPr>
          <a:xfrm>
            <a:off x="457199" y="6121203"/>
            <a:ext cx="10505661" cy="33793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sap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AB70A37-1FB8-49BB-A7B6-078DFF2323D5}" type="slidenum">
              <a:rPr lang="en-US" sz="1400" smtClean="0">
                <a:solidFill>
                  <a:schemeClr val="bg1"/>
                </a:solidFill>
                <a:latin typeface="Asap Condensed" pitchFamily="2" charset="0"/>
              </a:rPr>
              <a:pPr marL="0" indent="0">
                <a:buNone/>
              </a:pPr>
              <a:t>‹#›</a:t>
            </a:fld>
            <a:r>
              <a:rPr lang="en-US" sz="1400" dirty="0">
                <a:solidFill>
                  <a:schemeClr val="bg1"/>
                </a:solidFill>
                <a:latin typeface="Asap Condensed" pitchFamily="2" charset="0"/>
              </a:rPr>
              <a:t>    |   Commute Trip Reduction Employee Transportation Coordinator Basic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C16575-1952-BC11-CCA3-A891B4A4D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24DF86D-06A6-B6D3-185A-65D89F9177B5}"/>
              </a:ext>
            </a:extLst>
          </p:cNvPr>
          <p:cNvSpPr txBox="1">
            <a:spLocks/>
          </p:cNvSpPr>
          <p:nvPr userDrawn="1"/>
        </p:nvSpPr>
        <p:spPr>
          <a:xfrm>
            <a:off x="6781800" y="6168177"/>
            <a:ext cx="4409661" cy="33793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sap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3AB70A37-1FB8-49BB-A7B6-078DFF2323D5}" type="slidenum">
              <a:rPr lang="en-US" sz="1400" smtClean="0">
                <a:solidFill>
                  <a:schemeClr val="tx1"/>
                </a:solidFill>
                <a:latin typeface="Asap Condensed" pitchFamily="2" charset="0"/>
              </a:rPr>
              <a:pPr marL="0" indent="0">
                <a:buNone/>
              </a:pPr>
              <a:t>‹#›</a:t>
            </a:fld>
            <a:r>
              <a:rPr lang="en-US" sz="1400" dirty="0">
                <a:solidFill>
                  <a:schemeClr val="tx1"/>
                </a:solidFill>
                <a:latin typeface="Asap Condensed" pitchFamily="2" charset="0"/>
              </a:rPr>
              <a:t>    |   Commute Trip Reduction Employee Transportation Coordinator Basic Training</a:t>
            </a:r>
          </a:p>
        </p:txBody>
      </p:sp>
    </p:spTree>
    <p:extLst>
      <p:ext uri="{BB962C8B-B14F-4D97-AF65-F5344CB8AC3E}">
        <p14:creationId xmlns:p14="http://schemas.microsoft.com/office/powerpoint/2010/main" val="106259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Righ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053DF-B818-403C-BCC4-91BF684FF4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8800" y="0"/>
            <a:ext cx="3048000" cy="411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CA8343-8DD2-407E-B660-F778FE9A4A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15400" y="2733675"/>
            <a:ext cx="304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3A82AB-6BE4-4839-A3DC-B9EE8D269E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15400" y="0"/>
            <a:ext cx="30480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FDBE2F-2AE0-491C-9396-37AC4602D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8800" y="4343400"/>
            <a:ext cx="3048000" cy="25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735C1E3-F66C-D8CF-0227-16792C0F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98865"/>
            <a:ext cx="4557295" cy="1063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Photo Collage Right/ Header 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2D24B2B-20B1-94E0-A0C1-4436FDF88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235" y="2097157"/>
            <a:ext cx="4557295" cy="3894161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2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138F9-F9F5-8EC3-180F-D20086820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5643" y="5991319"/>
            <a:ext cx="500270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Lef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053DF-B818-403C-BCC4-91BF684FF4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1988" y="0"/>
            <a:ext cx="3048000" cy="411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CA8343-8DD2-407E-B660-F778FE9A4A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8588" y="2733675"/>
            <a:ext cx="304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3A82AB-6BE4-4839-A3DC-B9EE8D269E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8588" y="0"/>
            <a:ext cx="30480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FDBE2F-2AE0-491C-9396-37AC4602D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1988" y="4343400"/>
            <a:ext cx="3048000" cy="25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735C1E3-F66C-D8CF-0227-16792C0F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2994" y="381000"/>
            <a:ext cx="4483207" cy="1063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Photo Collage Left/ Header 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2D24B2B-20B1-94E0-A0C1-4436FDF88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2994" y="1999756"/>
            <a:ext cx="4475654" cy="388919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44193-0C9E-E13C-57BA-71EB99E26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7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Angl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95400"/>
            <a:ext cx="12192000" cy="3203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D5A8570-E55E-3369-68DC-D2B4428D45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6883"/>
            <a:ext cx="10966918" cy="491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Wide Angle Header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EB41A12-9232-234D-36C0-84111F3600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4789603"/>
            <a:ext cx="10820401" cy="985553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  <a:br>
              <a:rPr lang="en-US" dirty="0"/>
            </a:b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here (ASAP Regular 20-24pt)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FFD9A-D6D5-D87C-AE84-A0D7B08DC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8F669-6CC4-4D34-843E-2C35380CB2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C58D2-5C1A-2E29-E659-BCD5228A3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5643" y="5991319"/>
            <a:ext cx="500270" cy="64027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04C8CC7-4986-6A80-EA4F-AD886F217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834" y="2138371"/>
            <a:ext cx="5136962" cy="247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5400" baseline="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 Here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0D9D33A-3153-9370-34BF-B433366C4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" y="440920"/>
            <a:ext cx="3311692" cy="9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Nav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1B83DA-AF88-2E6A-A7A6-B9D72E56CB1C}"/>
              </a:ext>
            </a:extLst>
          </p:cNvPr>
          <p:cNvSpPr/>
          <p:nvPr userDrawn="1"/>
        </p:nvSpPr>
        <p:spPr>
          <a:xfrm>
            <a:off x="1459787" y="1497415"/>
            <a:ext cx="10732213" cy="389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9787" y="1497415"/>
            <a:ext cx="4114800" cy="38965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3657642-0B66-7985-1EA3-1C43D4E0F1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7664" y="1933552"/>
            <a:ext cx="5530984" cy="12308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Topic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2F9D4B-789A-4043-CB90-8BD3F8D4F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7664" y="3762418"/>
            <a:ext cx="5530983" cy="577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sap 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81F824-B12C-A50A-B3FE-67D5D9C63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1B83DA-AF88-2E6A-A7A6-B9D72E56CB1C}"/>
              </a:ext>
            </a:extLst>
          </p:cNvPr>
          <p:cNvSpPr/>
          <p:nvPr userDrawn="1"/>
        </p:nvSpPr>
        <p:spPr>
          <a:xfrm>
            <a:off x="1471862" y="890244"/>
            <a:ext cx="9248276" cy="507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90244"/>
            <a:ext cx="4624138" cy="50775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3657642-0B66-7985-1EA3-1C43D4E0F1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0147" y="1316763"/>
            <a:ext cx="3869503" cy="12308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Topic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2F9D4B-789A-4043-CB90-8BD3F8D4F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0147" y="3660262"/>
            <a:ext cx="3869503" cy="577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sap 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610A6D-D63A-2754-AF55-1C25585C7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8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3A0F9-A1CB-7021-1BFC-C44139252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707" y="5991319"/>
            <a:ext cx="484141" cy="64027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76A2B07-5144-0B9A-A650-F2A9094A0A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98865"/>
            <a:ext cx="3538702" cy="1063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Photo Right/ Header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3438AE8-83AD-8B49-0EAB-C27ABB657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2005874"/>
            <a:ext cx="3538703" cy="3889193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(ASAP Regular 20-24pt)</a:t>
            </a:r>
          </a:p>
        </p:txBody>
      </p:sp>
    </p:spTree>
    <p:extLst>
      <p:ext uri="{BB962C8B-B14F-4D97-AF65-F5344CB8AC3E}">
        <p14:creationId xmlns:p14="http://schemas.microsoft.com/office/powerpoint/2010/main" val="2090295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246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F39C11-6B75-D67E-0298-0E5099D5BF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2331" y="406883"/>
            <a:ext cx="4506316" cy="1063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Photo Left/ Header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E822AD3-FCF8-DE6D-ECE8-D7B44D9EC1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2331" y="1987363"/>
            <a:ext cx="4506316" cy="3708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here (ASAP Regular 20-24pt)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19F3C-F4E7-0028-11E4-75FDDA2B9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637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DF2AA3-3701-6D0B-3DAC-811BEF7ED3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4861793"/>
            <a:ext cx="10820401" cy="82872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 here (ASAP Regular 20-24pt)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AC9CD-481F-9F6F-CE05-8719ABCA1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0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a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6348F1-861A-45B8-B21B-FFE63BF6F0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84071AE-840F-05D7-B21A-F218632802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982110"/>
            <a:ext cx="10812848" cy="64027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 here (ASAP Regular 20-24pt)</a:t>
            </a:r>
            <a:br>
              <a:rPr lang="en-US" dirty="0"/>
            </a:b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here (ASAP Regular 20-24pt)</a:t>
            </a:r>
          </a:p>
          <a:p>
            <a:pPr lvl="0"/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AFFA73-CD15-C065-A541-6E8DE33098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37744"/>
            <a:ext cx="10812847" cy="7596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Large Wide Angle Header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D5D11-5A3F-C574-177B-6A72C1D6E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320A6E-289C-4172-A64C-7B4805937E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0"/>
            <a:ext cx="5257800" cy="5991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A03E388-4A21-D84E-BC02-3C316A4B9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4090" y="406883"/>
            <a:ext cx="5004557" cy="10635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Left Vertical Image/</a:t>
            </a:r>
            <a:br>
              <a:rPr lang="en-US" dirty="0"/>
            </a:br>
            <a:r>
              <a:rPr lang="en-US" dirty="0"/>
              <a:t>Header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653E681-1638-EDF2-9FF4-AA399F688C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4089" y="1973879"/>
            <a:ext cx="5004557" cy="73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sap" pitchFamily="2" charset="0"/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24-28pt)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CA35F15-6268-050F-7051-C16460C72D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4088" y="3154705"/>
            <a:ext cx="5012111" cy="283661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Asap" pitchFamily="2" charset="0"/>
              </a:defRPr>
            </a:lvl1pPr>
          </a:lstStyle>
          <a:p>
            <a:pPr lvl="0"/>
            <a:r>
              <a:rPr lang="en-US" dirty="0"/>
              <a:t>Text here (ASAP Regular 20-24pt)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8D2EB5-AC3E-664E-8E93-49832C9B0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1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C3FFF6F-1D18-C178-07B4-5C68D5D73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91907"/>
            <a:ext cx="10820400" cy="6402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Table Slide Header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06B8A6-2415-21AB-BC8D-6517E2B149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109583"/>
            <a:ext cx="10820400" cy="4100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4D940D-09FD-3861-7B72-97F62C0BF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353" y="5568466"/>
            <a:ext cx="10392572" cy="41005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Summary of findings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E6CA3-6A23-C122-3C6B-461496B1B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784036D-256A-8A24-D341-4C9C68ED00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353" y="5338259"/>
            <a:ext cx="10812847" cy="481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>
                <a:latin typeface="Asap" pitchFamily="2" charset="0"/>
              </a:defRPr>
            </a:lvl1pPr>
          </a:lstStyle>
          <a:p>
            <a:pPr lvl="0"/>
            <a:r>
              <a:rPr lang="en-US" dirty="0"/>
              <a:t>Summary of findings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0A94E52-CA9B-8C2A-7FC5-F0B3C61EB4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6883"/>
            <a:ext cx="10812847" cy="6402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Chart Slide | Title Here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26285FCC-200E-7065-0E8E-8F04E4B0D94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85799" y="1415467"/>
            <a:ext cx="10812848" cy="36867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16BB7-E445-AF4D-1142-DB9C94CE2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D8952632-F446-5AC7-FEB0-E07594E019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799" y="5684624"/>
            <a:ext cx="10239487" cy="3379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>
                <a:latin typeface="Asap" pitchFamily="2" charset="0"/>
              </a:defRPr>
            </a:lvl1pPr>
          </a:lstStyle>
          <a:p>
            <a:pPr lvl="0"/>
            <a:r>
              <a:rPr lang="en-US" dirty="0"/>
              <a:t>Summary of activity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4057E-3EA8-6DA3-E040-12171418B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316549-1075-ECE9-0EFD-B08D76F78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6883"/>
            <a:ext cx="10812847" cy="6402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Timeline Slide</a:t>
            </a:r>
          </a:p>
        </p:txBody>
      </p:sp>
    </p:spTree>
    <p:extLst>
      <p:ext uri="{BB962C8B-B14F-4D97-AF65-F5344CB8AC3E}">
        <p14:creationId xmlns:p14="http://schemas.microsoft.com/office/powerpoint/2010/main" val="2839874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A2F687-EA2E-E073-5293-AFAA55C93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3114" y="556590"/>
            <a:ext cx="5575852" cy="2971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D320B41-7541-D028-E80F-648C4C8666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43000"/>
            <a:ext cx="4812270" cy="1613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5400">
                <a:solidFill>
                  <a:srgbClr val="4FB5E6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 with Image Right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C0F22-2865-7F6D-90FA-04C2C7DBEDF5}"/>
              </a:ext>
            </a:extLst>
          </p:cNvPr>
          <p:cNvSpPr/>
          <p:nvPr userDrawn="1"/>
        </p:nvSpPr>
        <p:spPr>
          <a:xfrm>
            <a:off x="0" y="3528391"/>
            <a:ext cx="12192000" cy="3329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9CBD6DE-2B67-1140-758C-69FDA3FD04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966058"/>
            <a:ext cx="4812270" cy="216389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Topic </a:t>
            </a:r>
            <a:r>
              <a:rPr lang="en-US" sz="2400" dirty="0"/>
              <a:t>(ASAP Regular 20-28pt)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Topic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Topic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Topic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D0B0E97-ED79-F4FE-CEF5-5BD470455C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3114" y="3966058"/>
            <a:ext cx="4817339" cy="216389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Topic </a:t>
            </a:r>
            <a:r>
              <a:rPr lang="en-US" sz="2400" dirty="0"/>
              <a:t>(ASAP Regular 20-28pt)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909CF3-5A1E-D33A-F3A8-A54136A0D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0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8" userDrawn="1">
          <p15:clr>
            <a:srgbClr val="FBAE40"/>
          </p15:clr>
        </p15:guide>
        <p15:guide id="2" orient="horz" pos="264" userDrawn="1">
          <p15:clr>
            <a:srgbClr val="FBAE40"/>
          </p15:clr>
        </p15:guide>
        <p15:guide id="3" orient="horz" pos="4056" userDrawn="1">
          <p15:clr>
            <a:srgbClr val="FBAE40"/>
          </p15:clr>
        </p15:guide>
        <p15:guide id="4" pos="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ale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1554CA-3619-04DE-F2EB-536EC842F856}"/>
              </a:ext>
            </a:extLst>
          </p:cNvPr>
          <p:cNvSpPr/>
          <p:nvPr userDrawn="1"/>
        </p:nvSpPr>
        <p:spPr>
          <a:xfrm>
            <a:off x="0" y="4560125"/>
            <a:ext cx="12192000" cy="2297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046389-9E69-EDF7-04CE-46D93AD1CB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799" y="5485712"/>
            <a:ext cx="10277475" cy="547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Summary of timeline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EABA0-0EFE-D6F9-B973-101F38D26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0AF2F7-F8EB-09C1-47EB-82D11DB821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6883"/>
            <a:ext cx="10812847" cy="6402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Timeline Slide</a:t>
            </a:r>
          </a:p>
        </p:txBody>
      </p:sp>
    </p:spTree>
    <p:extLst>
      <p:ext uri="{BB962C8B-B14F-4D97-AF65-F5344CB8AC3E}">
        <p14:creationId xmlns:p14="http://schemas.microsoft.com/office/powerpoint/2010/main" val="817422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D60E80-6384-EF81-52CA-8995E041E0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81530" cy="599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A0A20-DC6A-FD7B-0626-0E18A45FBBAB}"/>
              </a:ext>
            </a:extLst>
          </p:cNvPr>
          <p:cNvSpPr/>
          <p:nvPr userDrawn="1"/>
        </p:nvSpPr>
        <p:spPr>
          <a:xfrm>
            <a:off x="0" y="5536096"/>
            <a:ext cx="12192000" cy="13219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C3FFF6F-1D18-C178-07B4-5C68D5D73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8425" y="381000"/>
            <a:ext cx="4710222" cy="5963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Steps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150275C-A385-8862-BBF0-F06A83A15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8425" y="1497289"/>
            <a:ext cx="4710222" cy="378457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Asap" pitchFamily="2" charset="0"/>
              </a:defRPr>
            </a:lvl1pPr>
          </a:lstStyle>
          <a:p>
            <a:pPr lvl="0"/>
            <a:r>
              <a:rPr lang="en-US" dirty="0"/>
              <a:t>Action</a:t>
            </a:r>
          </a:p>
          <a:p>
            <a:pPr lvl="0"/>
            <a:r>
              <a:rPr lang="en-US" dirty="0"/>
              <a:t>Action</a:t>
            </a:r>
          </a:p>
          <a:p>
            <a:pPr lvl="0"/>
            <a:r>
              <a:rPr lang="en-US" dirty="0"/>
              <a:t>Action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5237B-DDF9-8767-738A-297FC9079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5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/or 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5BEC63-92A6-7F5C-7144-807F7E5FEA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30626"/>
            <a:ext cx="12192000" cy="273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1178A-9E5E-67C6-F0D5-8EFFAA99C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07476"/>
            <a:ext cx="10812847" cy="735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IBM Plex Sans SemiBold" panose="020B0703050203000203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6D92DB-B7C3-F260-8870-1086B71AE6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546" y="5163116"/>
            <a:ext cx="10912643" cy="4796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first.lastname@cityofvancouver.us  |  360-555-5555  |  cityofvancouver.us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6059263-7988-5BDE-E055-9DCB6FA6F2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546" y="4522758"/>
            <a:ext cx="10912643" cy="4796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Presenter Name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AF549-9B7B-2C87-3E7C-9BF6765C3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1432"/>
            <a:ext cx="483245" cy="6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3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05841-09F0-4158-9D1C-CD45405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26965" cy="5536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2F73B-F206-5D15-71C5-590BA91E6CD4}"/>
              </a:ext>
            </a:extLst>
          </p:cNvPr>
          <p:cNvSpPr/>
          <p:nvPr userDrawn="1"/>
        </p:nvSpPr>
        <p:spPr>
          <a:xfrm>
            <a:off x="0" y="5536096"/>
            <a:ext cx="12192000" cy="1321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3B197-4E0B-3856-23BC-7D7D37728814}"/>
              </a:ext>
            </a:extLst>
          </p:cNvPr>
          <p:cNvSpPr/>
          <p:nvPr userDrawn="1"/>
        </p:nvSpPr>
        <p:spPr>
          <a:xfrm>
            <a:off x="7026965" y="0"/>
            <a:ext cx="51939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9884EC-12C7-43CB-A7B5-229827BD0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2297" y="327827"/>
            <a:ext cx="3846350" cy="64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 Items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46FB1-2FA6-9D35-C574-E8A82C36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5DB22F-32AB-F46A-AF7C-79261A36E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0" y="1441451"/>
            <a:ext cx="3846350" cy="409464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en-US" dirty="0"/>
              <a:t>Topic 1 (ASAP Regular 24-28pt)</a:t>
            </a:r>
          </a:p>
        </p:txBody>
      </p:sp>
    </p:spTree>
    <p:extLst>
      <p:ext uri="{BB962C8B-B14F-4D97-AF65-F5344CB8AC3E}">
        <p14:creationId xmlns:p14="http://schemas.microsoft.com/office/powerpoint/2010/main" val="3851877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orient="horz" pos="4080" userDrawn="1">
          <p15:clr>
            <a:srgbClr val="FBAE40"/>
          </p15:clr>
        </p15:guide>
        <p15:guide id="4" pos="72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/or Next Ste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9C8D5C-3011-5B1F-8F02-32B02C9F25E7}"/>
              </a:ext>
            </a:extLst>
          </p:cNvPr>
          <p:cNvSpPr/>
          <p:nvPr userDrawn="1"/>
        </p:nvSpPr>
        <p:spPr>
          <a:xfrm>
            <a:off x="0" y="0"/>
            <a:ext cx="12192000" cy="2763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sap" pitchFamily="2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E3F2C18-1C47-49EC-852B-D57573A1DF51}"/>
              </a:ext>
            </a:extLst>
          </p:cNvPr>
          <p:cNvSpPr>
            <a:spLocks noGrp="1"/>
          </p:cNvSpPr>
          <p:nvPr userDrawn="1"/>
        </p:nvSpPr>
        <p:spPr>
          <a:xfrm>
            <a:off x="6207866" y="1981200"/>
            <a:ext cx="1848255" cy="1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Asap" pitchFamily="2" charset="0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B789FDB-0DEF-438D-94C6-3E8BD5D969FE}"/>
              </a:ext>
            </a:extLst>
          </p:cNvPr>
          <p:cNvSpPr>
            <a:spLocks noGrp="1"/>
          </p:cNvSpPr>
          <p:nvPr userDrawn="1"/>
        </p:nvSpPr>
        <p:spPr>
          <a:xfrm>
            <a:off x="4281789" y="1981200"/>
            <a:ext cx="1848255" cy="1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Asap" pitchFamily="2" charset="0"/>
            </a:endParaRP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9D32E30-A46B-463E-BA40-9D0AC106C250}"/>
              </a:ext>
            </a:extLst>
          </p:cNvPr>
          <p:cNvSpPr>
            <a:spLocks noGrp="1"/>
          </p:cNvSpPr>
          <p:nvPr userDrawn="1"/>
        </p:nvSpPr>
        <p:spPr>
          <a:xfrm>
            <a:off x="2355711" y="1981200"/>
            <a:ext cx="1848255" cy="1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Asap" pitchFamily="2" charset="0"/>
            </a:endParaRP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90631801-9B2F-443E-90D3-1F13053C496E}"/>
              </a:ext>
            </a:extLst>
          </p:cNvPr>
          <p:cNvSpPr>
            <a:spLocks noGrp="1"/>
          </p:cNvSpPr>
          <p:nvPr userDrawn="1"/>
        </p:nvSpPr>
        <p:spPr>
          <a:xfrm>
            <a:off x="8133945" y="1981200"/>
            <a:ext cx="1848255" cy="1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Asap" pitchFamily="2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9C4F77E-63E6-FCED-7F8A-CFAB978262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406884"/>
            <a:ext cx="10757452" cy="73611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 and/or Next Steps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00D6E5-8D98-0884-40A7-8D2DAF06A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7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orient="horz" pos="4056" userDrawn="1">
          <p15:clr>
            <a:srgbClr val="FBAE40"/>
          </p15:clr>
        </p15:guide>
        <p15:guide id="4" pos="7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CC8F6BF-9B6F-DBA0-049D-F944437A4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02315"/>
            <a:ext cx="10820400" cy="6658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 Slide Header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C77653-A2A8-4965-9E86-42B4317900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9" y="2166730"/>
            <a:ext cx="10812847" cy="347842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Text goes here (ASAP Regular 20-24pt)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3B268B-6131-0CFF-CF01-14B0AC6552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116594"/>
            <a:ext cx="10820400" cy="430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28pt)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0066B-6BBF-CC07-3E94-F10998D6A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FBC4C8-8F2C-C815-E3C1-0AD0325707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186199"/>
            <a:ext cx="10812847" cy="337932"/>
          </a:xfrm>
          <a:prstGeom prst="rect">
            <a:avLst/>
          </a:prstGeom>
        </p:spPr>
        <p:txBody>
          <a:bodyPr lIns="0" tIns="0" rIns="0" bIns="0" numCol="2" spcCol="365760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Font typeface="Courier New" panose="02070309020205020404" pitchFamily="49" charset="0"/>
              <a:buChar char="o"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</a:p>
          <a:p>
            <a:endParaRPr lang="en-US" dirty="0"/>
          </a:p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868FD-D224-92D9-0260-932292260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0B0E53D-6B9C-4945-4E03-8B2DBF454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02315"/>
            <a:ext cx="10820400" cy="6658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Two Column Layout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F96B98-9FED-5215-9D27-FDD01818F5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116594"/>
            <a:ext cx="10820400" cy="430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28pt)</a:t>
            </a:r>
          </a:p>
        </p:txBody>
      </p:sp>
    </p:spTree>
    <p:extLst>
      <p:ext uri="{BB962C8B-B14F-4D97-AF65-F5344CB8AC3E}">
        <p14:creationId xmlns:p14="http://schemas.microsoft.com/office/powerpoint/2010/main" val="99910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C684EDC-A9DE-82BD-C180-3EACC197CF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206973"/>
            <a:ext cx="10812848" cy="1718984"/>
          </a:xfrm>
          <a:prstGeom prst="rect">
            <a:avLst/>
          </a:prstGeom>
        </p:spPr>
        <p:txBody>
          <a:bodyPr lIns="0" tIns="0" rIns="0" bIns="0" numCol="3" spcCol="365760"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sap" pitchFamily="2" charset="0"/>
              </a:defRPr>
            </a:lvl1pPr>
            <a:lvl2pPr marL="457200" indent="0">
              <a:buFont typeface="Courier New" panose="02070309020205020404" pitchFamily="49" charset="0"/>
              <a:buChar char="o"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  <a:br>
              <a:rPr lang="en-US" sz="2000" dirty="0"/>
            </a:br>
            <a:br>
              <a:rPr lang="en-US" sz="2000" dirty="0"/>
            </a:br>
            <a:endParaRPr lang="en-US" dirty="0"/>
          </a:p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dirty="0"/>
              <a:t>Text Here (ASAP Regular 20-24pt)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Indented text (ASAP Regular 18-20pt)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153C0-722D-24DE-D017-1303AF25F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402" y="5810839"/>
            <a:ext cx="483245" cy="64027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7789CFE-E776-26A0-A589-F482A114D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02315"/>
            <a:ext cx="10820400" cy="6658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IBM Plex Sans SemiBold" panose="020B07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Three Column Layout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5225842-6F0D-35F3-DBE0-707656A6F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116594"/>
            <a:ext cx="10820400" cy="430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Asap SemiBold" pitchFamily="2" charset="0"/>
              </a:defRPr>
            </a:lvl1pPr>
          </a:lstStyle>
          <a:p>
            <a:pPr lvl="0"/>
            <a:r>
              <a:rPr lang="en-US" dirty="0"/>
              <a:t>Subhead here (ASAP </a:t>
            </a:r>
            <a:r>
              <a:rPr lang="en-US" dirty="0" err="1"/>
              <a:t>SemiBold</a:t>
            </a:r>
            <a:r>
              <a:rPr lang="en-US" dirty="0"/>
              <a:t> 28pt)</a:t>
            </a:r>
          </a:p>
        </p:txBody>
      </p:sp>
    </p:spTree>
    <p:extLst>
      <p:ext uri="{BB962C8B-B14F-4D97-AF65-F5344CB8AC3E}">
        <p14:creationId xmlns:p14="http://schemas.microsoft.com/office/powerpoint/2010/main" val="2615623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(5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AA9AF-3A91-F5D0-32D8-3EE6864C5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276" y="149225"/>
            <a:ext cx="3936586" cy="6550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B9BB6C-8220-761F-40FC-A26C3E3F29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71067" y="149224"/>
            <a:ext cx="3093829" cy="3199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8FE95F7-7DE2-9AA0-450C-A1ED8B81C9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0825" y="149224"/>
            <a:ext cx="4492900" cy="3199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1CB330-B860-F64B-7571-26DDF66230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0929" y="3509340"/>
            <a:ext cx="4492900" cy="31899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EC3808-A190-E346-6EEE-F4ECD0F7B4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9896" y="3509340"/>
            <a:ext cx="3093829" cy="3199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Asap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917C1-AB1C-99EC-F28F-81F06577F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5643" y="5991319"/>
            <a:ext cx="500270" cy="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4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5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02" r:id="rId2"/>
    <p:sldLayoutId id="2147483751" r:id="rId3"/>
    <p:sldLayoutId id="2147483750" r:id="rId4"/>
    <p:sldLayoutId id="2147483762" r:id="rId5"/>
    <p:sldLayoutId id="2147483711" r:id="rId6"/>
    <p:sldLayoutId id="2147483754" r:id="rId7"/>
    <p:sldLayoutId id="2147483755" r:id="rId8"/>
    <p:sldLayoutId id="2147483714" r:id="rId9"/>
    <p:sldLayoutId id="2147483743" r:id="rId10"/>
    <p:sldLayoutId id="2147483752" r:id="rId11"/>
    <p:sldLayoutId id="2147483746" r:id="rId12"/>
    <p:sldLayoutId id="2147483749" r:id="rId13"/>
    <p:sldLayoutId id="2147483747" r:id="rId14"/>
    <p:sldLayoutId id="2147483767" r:id="rId15"/>
    <p:sldLayoutId id="2147483712" r:id="rId16"/>
    <p:sldLayoutId id="2147483710" r:id="rId17"/>
    <p:sldLayoutId id="2147483742" r:id="rId18"/>
    <p:sldLayoutId id="2147483696" r:id="rId19"/>
    <p:sldLayoutId id="2147483759" r:id="rId20"/>
    <p:sldLayoutId id="2147483760" r:id="rId21"/>
    <p:sldLayoutId id="2147483699" r:id="rId22"/>
    <p:sldLayoutId id="2147483700" r:id="rId23"/>
    <p:sldLayoutId id="2147483697" r:id="rId24"/>
    <p:sldLayoutId id="2147483719" r:id="rId25"/>
    <p:sldLayoutId id="2147483758" r:id="rId26"/>
    <p:sldLayoutId id="2147483764" r:id="rId27"/>
    <p:sldLayoutId id="2147483763" r:id="rId28"/>
    <p:sldLayoutId id="2147483757" r:id="rId29"/>
    <p:sldLayoutId id="2147483765" r:id="rId30"/>
    <p:sldLayoutId id="2147483766" r:id="rId31"/>
    <p:sldLayoutId id="2147483768" r:id="rId3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0147" y="1316763"/>
            <a:ext cx="3869503" cy="12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94" y="1431692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7227992" y="2336520"/>
            <a:ext cx="2398653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  <p:pic>
        <p:nvPicPr>
          <p:cNvPr id="14" name="Graphic 13" descr="Cycling with solid fill">
            <a:extLst>
              <a:ext uri="{FF2B5EF4-FFF2-40B4-BE49-F238E27FC236}">
                <a16:creationId xmlns:a16="http://schemas.microsoft.com/office/drawing/2014/main" id="{D6B7B2AE-CB7D-3372-33F4-DF296F069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5987" y="5109232"/>
            <a:ext cx="914400" cy="914400"/>
          </a:xfrm>
          <a:prstGeom prst="rect">
            <a:avLst/>
          </a:prstGeom>
        </p:spPr>
      </p:pic>
      <p:pic>
        <p:nvPicPr>
          <p:cNvPr id="16" name="Graphic 15" descr="Walk with solid fill">
            <a:extLst>
              <a:ext uri="{FF2B5EF4-FFF2-40B4-BE49-F238E27FC236}">
                <a16:creationId xmlns:a16="http://schemas.microsoft.com/office/drawing/2014/main" id="{F5306EB9-E079-5CC7-F016-AB5D278A8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1587" y="5077043"/>
            <a:ext cx="914400" cy="914400"/>
          </a:xfrm>
          <a:prstGeom prst="rect">
            <a:avLst/>
          </a:prstGeom>
        </p:spPr>
      </p:pic>
      <p:pic>
        <p:nvPicPr>
          <p:cNvPr id="18" name="Graphic 17" descr="Bus with solid fill">
            <a:extLst>
              <a:ext uri="{FF2B5EF4-FFF2-40B4-BE49-F238E27FC236}">
                <a16:creationId xmlns:a16="http://schemas.microsoft.com/office/drawing/2014/main" id="{5E47E58D-FFCB-219B-D6D6-46C8110AA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8246" y="5092375"/>
            <a:ext cx="1091887" cy="10918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65A86E-8738-7D41-EA08-425920668F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354"/>
          <a:stretch/>
        </p:blipFill>
        <p:spPr>
          <a:xfrm>
            <a:off x="7733660" y="5170218"/>
            <a:ext cx="914400" cy="7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and person in a car&#10;&#10;Description automatically generated with medium confidence">
            <a:extLst>
              <a:ext uri="{FF2B5EF4-FFF2-40B4-BE49-F238E27FC236}">
                <a16:creationId xmlns:a16="http://schemas.microsoft.com/office/drawing/2014/main" id="{F98ED01E-93E5-1767-79D9-F1E1EF1545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r="7690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</p:spTree>
    <p:extLst>
      <p:ext uri="{BB962C8B-B14F-4D97-AF65-F5344CB8AC3E}">
        <p14:creationId xmlns:p14="http://schemas.microsoft.com/office/powerpoint/2010/main" val="31513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8ED01E-93E5-1767-79D9-F1E1EF1545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10202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</p:spTree>
    <p:extLst>
      <p:ext uri="{BB962C8B-B14F-4D97-AF65-F5344CB8AC3E}">
        <p14:creationId xmlns:p14="http://schemas.microsoft.com/office/powerpoint/2010/main" val="101125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  <p:pic>
        <p:nvPicPr>
          <p:cNvPr id="8" name="Picture Placeholder 7" descr="A person running across a crosswalk&#10;&#10;Description automatically generated with medium confidence">
            <a:extLst>
              <a:ext uri="{FF2B5EF4-FFF2-40B4-BE49-F238E27FC236}">
                <a16:creationId xmlns:a16="http://schemas.microsoft.com/office/drawing/2014/main" id="{4466A4D1-BB3F-7234-D5F6-5D0722E232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9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53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466A4D1-BB3F-7234-D5F6-5D0722E232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2401"/>
          <a:stretch/>
        </p:blipFill>
        <p:spPr/>
      </p:pic>
    </p:spTree>
    <p:extLst>
      <p:ext uri="{BB962C8B-B14F-4D97-AF65-F5344CB8AC3E}">
        <p14:creationId xmlns:p14="http://schemas.microsoft.com/office/powerpoint/2010/main" val="182909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C154-7EF4-A915-FA6B-5BF13E838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6493" y="2768048"/>
            <a:ext cx="3846350" cy="2381451"/>
          </a:xfrm>
        </p:spPr>
        <p:txBody>
          <a:bodyPr/>
          <a:lstStyle/>
          <a:p>
            <a:r>
              <a:rPr lang="en-US" dirty="0"/>
              <a:t>Take the survey: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INSERT UNIQUE SURVEY 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A872-950D-F6E4-DE36-25CE6AC69F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6493" y="584418"/>
            <a:ext cx="3868738" cy="123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BM Plex Sans SemiBold" panose="020B0703050203000203" pitchFamily="34" charset="0"/>
                <a:ea typeface="+mn-ea"/>
                <a:cs typeface="+mn-cs"/>
              </a:rPr>
              <a:t>Clark County Commute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1DB2B-EB33-05AE-65F1-4D5A820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44925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D1C720-33D7-FECB-681E-4E82D6044A1D}"/>
              </a:ext>
            </a:extLst>
          </p:cNvPr>
          <p:cNvSpPr txBox="1">
            <a:spLocks/>
          </p:cNvSpPr>
          <p:nvPr/>
        </p:nvSpPr>
        <p:spPr>
          <a:xfrm>
            <a:off x="402899" y="5346576"/>
            <a:ext cx="1993992" cy="5778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Asap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REPLACE IMAGE WITH UNIQUE QR CODE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466A4D1-BB3F-7234-D5F6-5D0722E232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r="7690"/>
          <a:stretch/>
        </p:blipFill>
        <p:spPr/>
      </p:pic>
    </p:spTree>
    <p:extLst>
      <p:ext uri="{BB962C8B-B14F-4D97-AF65-F5344CB8AC3E}">
        <p14:creationId xmlns:p14="http://schemas.microsoft.com/office/powerpoint/2010/main" val="36782431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City of Vancouver">
      <a:dk1>
        <a:sysClr val="windowText" lastClr="000000"/>
      </a:dk1>
      <a:lt1>
        <a:sysClr val="window" lastClr="FFFFFF"/>
      </a:lt1>
      <a:dk2>
        <a:srgbClr val="193964"/>
      </a:dk2>
      <a:lt2>
        <a:srgbClr val="EAEEEC"/>
      </a:lt2>
      <a:accent1>
        <a:srgbClr val="2773BA"/>
      </a:accent1>
      <a:accent2>
        <a:srgbClr val="00BAE2"/>
      </a:accent2>
      <a:accent3>
        <a:srgbClr val="007167"/>
      </a:accent3>
      <a:accent4>
        <a:srgbClr val="F57F34"/>
      </a:accent4>
      <a:accent5>
        <a:srgbClr val="B22625"/>
      </a:accent5>
      <a:accent6>
        <a:srgbClr val="53294F"/>
      </a:accent6>
      <a:hlink>
        <a:srgbClr val="2773BA"/>
      </a:hlink>
      <a:folHlink>
        <a:srgbClr val="2773BA"/>
      </a:folHlink>
    </a:clrScheme>
    <a:fontScheme name="Body Font ASAP Regular">
      <a:majorFont>
        <a:latin typeface="IBM Plex Sans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774065A17C642B061B98E4C3D16A2" ma:contentTypeVersion="0" ma:contentTypeDescription="Create a new document." ma:contentTypeScope="" ma:versionID="09dd62ace364b980e3edcac0790b583f">
  <xsd:schema xmlns:xsd="http://www.w3.org/2001/XMLSchema" xmlns:xs="http://www.w3.org/2001/XMLSchema" xmlns:p="http://schemas.microsoft.com/office/2006/metadata/properties" xmlns:ns2="8e8497f5-e958-44a3-b83f-f89ce4efc993" targetNamespace="http://schemas.microsoft.com/office/2006/metadata/properties" ma:root="true" ma:fieldsID="909f1a70ac7d8814c143264a2cf83402" ns2:_="">
    <xsd:import namespace="8e8497f5-e958-44a3-b83f-f89ce4efc99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497f5-e958-44a3-b83f-f89ce4efc9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8541D4B-2D4C-4B96-8529-8B41B9A9E19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e8497f5-e958-44a3-b83f-f89ce4efc99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EE3638-2077-452F-8044-78B884E7BB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C4863E-F92D-458B-B4DB-007A5B183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497f5-e958-44a3-b83f-f89ce4efc9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C1F3F44-7C03-4173-8CE8-400EAC45618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7871</TotalTime>
  <Words>108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Asap</vt:lpstr>
      <vt:lpstr>Asap Bold</vt:lpstr>
      <vt:lpstr>Asap Condensed</vt:lpstr>
      <vt:lpstr>Asap SemiBold</vt:lpstr>
      <vt:lpstr>Calibri</vt:lpstr>
      <vt:lpstr>Courier New</vt:lpstr>
      <vt:lpstr>IBM Plex Sans SemiBold</vt:lpstr>
      <vt:lpstr>Blank Slide</vt:lpstr>
      <vt:lpstr>Clark County Commute Survey</vt:lpstr>
      <vt:lpstr>Clark County Commute Survey</vt:lpstr>
      <vt:lpstr>Clark County Commute Survey</vt:lpstr>
      <vt:lpstr>Clark County Commute Survey</vt:lpstr>
      <vt:lpstr>Clark County Commute Survey</vt:lpstr>
      <vt:lpstr>Clark County Commute Survey</vt:lpstr>
    </vt:vector>
  </TitlesOfParts>
  <Company>City of Vancouver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Dutelle, Laura</dc:creator>
  <cp:lastModifiedBy>Kahn, Olivia</cp:lastModifiedBy>
  <cp:revision>219</cp:revision>
  <dcterms:created xsi:type="dcterms:W3CDTF">2015-02-09T19:22:48Z</dcterms:created>
  <dcterms:modified xsi:type="dcterms:W3CDTF">2024-03-21T20:54:17Z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0x01010076B774065A17C642B061B98E4C3D16A2</vt:lpwstr>
  </property>
  <property fmtid="{D5CDD505-2E9C-101B-9397-08002B2CF9AE}" pid="3" name="MediaServiceImageTags">
    <vt:lpwstr/>
  </property>
</Properties>
</file>