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9"/>
  </p:notesMasterIdLst>
  <p:handoutMasterIdLst>
    <p:handoutMasterId r:id="rId10"/>
  </p:handoutMasterIdLst>
  <p:sldIdLst>
    <p:sldId id="257" r:id="rId5"/>
    <p:sldId id="258" r:id="rId6"/>
    <p:sldId id="259" r:id="rId7"/>
    <p:sldId id="260" r:id="rId8"/>
  </p:sldIdLst>
  <p:sldSz cx="10058400" cy="15544800"/>
  <p:notesSz cx="10058400" cy="155448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680" autoAdjust="0"/>
  </p:normalViewPr>
  <p:slideViewPr>
    <p:cSldViewPr>
      <p:cViewPr varScale="1">
        <p:scale>
          <a:sx n="31" d="100"/>
          <a:sy n="31" d="100"/>
        </p:scale>
        <p:origin x="3840" y="102"/>
      </p:cViewPr>
      <p:guideLst>
        <p:guide orient="horz" pos="2880"/>
        <p:guide pos="2160"/>
      </p:guideLst>
    </p:cSldViewPr>
  </p:slideViewPr>
  <p:notesTextViewPr>
    <p:cViewPr>
      <p:scale>
        <a:sx n="100" d="100"/>
        <a:sy n="100" d="100"/>
      </p:scale>
      <p:origin x="0" y="0"/>
    </p:cViewPr>
  </p:notesTextViewPr>
  <p:notesViewPr>
    <p:cSldViewPr showGuides="1">
      <p:cViewPr varScale="1">
        <p:scale>
          <a:sx n="28" d="100"/>
          <a:sy n="28" d="100"/>
        </p:scale>
        <p:origin x="284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325DE9-A790-E135-AEB3-4E1D6079BBD6}"/>
              </a:ext>
            </a:extLst>
          </p:cNvPr>
          <p:cNvSpPr>
            <a:spLocks noGrp="1"/>
          </p:cNvSpPr>
          <p:nvPr>
            <p:ph type="hdr" sz="quarter"/>
          </p:nvPr>
        </p:nvSpPr>
        <p:spPr>
          <a:xfrm>
            <a:off x="0" y="0"/>
            <a:ext cx="4359275" cy="77946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7E1C98-0A15-343E-AC3B-535D3A24C403}"/>
              </a:ext>
            </a:extLst>
          </p:cNvPr>
          <p:cNvSpPr>
            <a:spLocks noGrp="1"/>
          </p:cNvSpPr>
          <p:nvPr>
            <p:ph type="dt" sz="quarter" idx="1"/>
          </p:nvPr>
        </p:nvSpPr>
        <p:spPr>
          <a:xfrm>
            <a:off x="5697538" y="0"/>
            <a:ext cx="4359275" cy="779463"/>
          </a:xfrm>
          <a:prstGeom prst="rect">
            <a:avLst/>
          </a:prstGeom>
        </p:spPr>
        <p:txBody>
          <a:bodyPr vert="horz" lIns="91440" tIns="45720" rIns="91440" bIns="45720" rtlCol="0"/>
          <a:lstStyle>
            <a:lvl1pPr algn="r">
              <a:defRPr sz="1200"/>
            </a:lvl1pPr>
          </a:lstStyle>
          <a:p>
            <a:fld id="{6AA93B62-B3B6-44BE-BA82-1F87A96CD00E}" type="datetimeFigureOut">
              <a:rPr lang="en-US" smtClean="0"/>
              <a:t>10/7/2025</a:t>
            </a:fld>
            <a:endParaRPr lang="en-US"/>
          </a:p>
        </p:txBody>
      </p:sp>
      <p:sp>
        <p:nvSpPr>
          <p:cNvPr id="4" name="Footer Placeholder 3">
            <a:extLst>
              <a:ext uri="{FF2B5EF4-FFF2-40B4-BE49-F238E27FC236}">
                <a16:creationId xmlns:a16="http://schemas.microsoft.com/office/drawing/2014/main" id="{89FB45EF-1471-C589-1861-6A89A6A58197}"/>
              </a:ext>
            </a:extLst>
          </p:cNvPr>
          <p:cNvSpPr>
            <a:spLocks noGrp="1"/>
          </p:cNvSpPr>
          <p:nvPr>
            <p:ph type="ftr" sz="quarter" idx="2"/>
          </p:nvPr>
        </p:nvSpPr>
        <p:spPr>
          <a:xfrm>
            <a:off x="0" y="14765338"/>
            <a:ext cx="4359275" cy="7794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3A74ACB-2AC3-7521-09A9-7F66404F82DF}"/>
              </a:ext>
            </a:extLst>
          </p:cNvPr>
          <p:cNvSpPr>
            <a:spLocks noGrp="1"/>
          </p:cNvSpPr>
          <p:nvPr>
            <p:ph type="sldNum" sz="quarter" idx="3"/>
          </p:nvPr>
        </p:nvSpPr>
        <p:spPr>
          <a:xfrm>
            <a:off x="5697538" y="14765338"/>
            <a:ext cx="4359275" cy="779462"/>
          </a:xfrm>
          <a:prstGeom prst="rect">
            <a:avLst/>
          </a:prstGeom>
        </p:spPr>
        <p:txBody>
          <a:bodyPr vert="horz" lIns="91440" tIns="45720" rIns="91440" bIns="45720" rtlCol="0" anchor="b"/>
          <a:lstStyle>
            <a:lvl1pPr algn="r">
              <a:defRPr sz="1200"/>
            </a:lvl1pPr>
          </a:lstStyle>
          <a:p>
            <a:fld id="{5798156A-B099-48AC-871B-F40DCCE67371}" type="slidenum">
              <a:rPr lang="en-US" smtClean="0"/>
              <a:t>‹#›</a:t>
            </a:fld>
            <a:endParaRPr lang="en-US"/>
          </a:p>
        </p:txBody>
      </p:sp>
    </p:spTree>
    <p:extLst>
      <p:ext uri="{BB962C8B-B14F-4D97-AF65-F5344CB8AC3E}">
        <p14:creationId xmlns:p14="http://schemas.microsoft.com/office/powerpoint/2010/main" val="127474841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4896" userDrawn="1">
          <p15:clr>
            <a:srgbClr val="F26B43"/>
          </p15:clr>
        </p15:guide>
        <p15:guide id="2" pos="316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7794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779463"/>
          </a:xfrm>
          <a:prstGeom prst="rect">
            <a:avLst/>
          </a:prstGeom>
        </p:spPr>
        <p:txBody>
          <a:bodyPr vert="horz" lIns="91440" tIns="45720" rIns="91440" bIns="45720" rtlCol="0"/>
          <a:lstStyle>
            <a:lvl1pPr algn="r">
              <a:defRPr sz="1200"/>
            </a:lvl1pPr>
          </a:lstStyle>
          <a:p>
            <a:fld id="{6FBD55EB-04A2-4527-90D2-3DA08695FEEB}" type="datetimeFigureOut">
              <a:rPr lang="en-US" smtClean="0"/>
              <a:t>10/7/2025</a:t>
            </a:fld>
            <a:endParaRPr lang="en-US"/>
          </a:p>
        </p:txBody>
      </p:sp>
      <p:sp>
        <p:nvSpPr>
          <p:cNvPr id="4" name="Slide Image Placeholder 3"/>
          <p:cNvSpPr>
            <a:spLocks noGrp="1" noRot="1" noChangeAspect="1"/>
          </p:cNvSpPr>
          <p:nvPr>
            <p:ph type="sldImg" idx="2"/>
          </p:nvPr>
        </p:nvSpPr>
        <p:spPr>
          <a:xfrm>
            <a:off x="3332163" y="1943100"/>
            <a:ext cx="3394075" cy="52466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7480300"/>
            <a:ext cx="8045450" cy="61214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765338"/>
            <a:ext cx="4359275" cy="7794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14765338"/>
            <a:ext cx="4359275" cy="779462"/>
          </a:xfrm>
          <a:prstGeom prst="rect">
            <a:avLst/>
          </a:prstGeom>
        </p:spPr>
        <p:txBody>
          <a:bodyPr vert="horz" lIns="91440" tIns="45720" rIns="91440" bIns="45720" rtlCol="0" anchor="b"/>
          <a:lstStyle>
            <a:lvl1pPr algn="r">
              <a:defRPr sz="1200"/>
            </a:lvl1pPr>
          </a:lstStyle>
          <a:p>
            <a:fld id="{E0313121-9E0A-4C96-B6CF-4F7DC21BE2C6}" type="slidenum">
              <a:rPr lang="en-US" smtClean="0"/>
              <a:t>‹#›</a:t>
            </a:fld>
            <a:endParaRPr lang="en-US"/>
          </a:p>
        </p:txBody>
      </p:sp>
    </p:spTree>
    <p:extLst>
      <p:ext uri="{BB962C8B-B14F-4D97-AF65-F5344CB8AC3E}">
        <p14:creationId xmlns:p14="http://schemas.microsoft.com/office/powerpoint/2010/main" val="2317263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313121-9E0A-4C96-B6CF-4F7DC21BE2C6}" type="slidenum">
              <a:rPr lang="en-US" smtClean="0"/>
              <a:t>1</a:t>
            </a:fld>
            <a:endParaRPr lang="en-US"/>
          </a:p>
        </p:txBody>
      </p:sp>
    </p:spTree>
    <p:extLst>
      <p:ext uri="{BB962C8B-B14F-4D97-AF65-F5344CB8AC3E}">
        <p14:creationId xmlns:p14="http://schemas.microsoft.com/office/powerpoint/2010/main" val="402267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DE671-0A44-8587-357B-81860E78A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404CCD-AA28-BE13-7021-755D4E72B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E9E4B2-BF8D-4774-E3AD-D4E86C7A83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56EDA4-697C-D6B0-317E-C27BEB110D83}"/>
              </a:ext>
            </a:extLst>
          </p:cNvPr>
          <p:cNvSpPr>
            <a:spLocks noGrp="1"/>
          </p:cNvSpPr>
          <p:nvPr>
            <p:ph type="sldNum" sz="quarter" idx="5"/>
          </p:nvPr>
        </p:nvSpPr>
        <p:spPr/>
        <p:txBody>
          <a:bodyPr/>
          <a:lstStyle/>
          <a:p>
            <a:fld id="{E0313121-9E0A-4C96-B6CF-4F7DC21BE2C6}" type="slidenum">
              <a:rPr lang="en-US" smtClean="0"/>
              <a:t>2</a:t>
            </a:fld>
            <a:endParaRPr lang="en-US"/>
          </a:p>
        </p:txBody>
      </p:sp>
    </p:spTree>
    <p:extLst>
      <p:ext uri="{BB962C8B-B14F-4D97-AF65-F5344CB8AC3E}">
        <p14:creationId xmlns:p14="http://schemas.microsoft.com/office/powerpoint/2010/main" val="59498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F25EF-8212-ACA8-9042-15748EB5E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14CB5-8988-B69B-D3D7-55866B387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4E39F0-1DBD-D384-B034-6201118AB8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FDDE27-7EE4-B137-B1F2-80D153AB35FA}"/>
              </a:ext>
            </a:extLst>
          </p:cNvPr>
          <p:cNvSpPr>
            <a:spLocks noGrp="1"/>
          </p:cNvSpPr>
          <p:nvPr>
            <p:ph type="sldNum" sz="quarter" idx="5"/>
          </p:nvPr>
        </p:nvSpPr>
        <p:spPr/>
        <p:txBody>
          <a:bodyPr/>
          <a:lstStyle/>
          <a:p>
            <a:fld id="{E0313121-9E0A-4C96-B6CF-4F7DC21BE2C6}" type="slidenum">
              <a:rPr lang="en-US" smtClean="0"/>
              <a:t>3</a:t>
            </a:fld>
            <a:endParaRPr lang="en-US"/>
          </a:p>
        </p:txBody>
      </p:sp>
    </p:spTree>
    <p:extLst>
      <p:ext uri="{BB962C8B-B14F-4D97-AF65-F5344CB8AC3E}">
        <p14:creationId xmlns:p14="http://schemas.microsoft.com/office/powerpoint/2010/main" val="2975199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B88DB-BF0F-9D5A-0F95-FEF43EE58C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9F0B00-7C6A-6247-8B93-06A202F15F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4ACE1-1FFE-A869-E72F-4A722EAAD4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380EE1-C733-B495-860C-77387755B2AC}"/>
              </a:ext>
            </a:extLst>
          </p:cNvPr>
          <p:cNvSpPr>
            <a:spLocks noGrp="1"/>
          </p:cNvSpPr>
          <p:nvPr>
            <p:ph type="sldNum" sz="quarter" idx="5"/>
          </p:nvPr>
        </p:nvSpPr>
        <p:spPr/>
        <p:txBody>
          <a:bodyPr/>
          <a:lstStyle/>
          <a:p>
            <a:fld id="{E0313121-9E0A-4C96-B6CF-4F7DC21BE2C6}" type="slidenum">
              <a:rPr lang="en-US" smtClean="0"/>
              <a:t>4</a:t>
            </a:fld>
            <a:endParaRPr lang="en-US"/>
          </a:p>
        </p:txBody>
      </p:sp>
    </p:spTree>
    <p:extLst>
      <p:ext uri="{BB962C8B-B14F-4D97-AF65-F5344CB8AC3E}">
        <p14:creationId xmlns:p14="http://schemas.microsoft.com/office/powerpoint/2010/main" val="3748547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4818888"/>
            <a:ext cx="8549640" cy="3264408"/>
          </a:xfrm>
          <a:prstGeom prst="rect">
            <a:avLst/>
          </a:prstGeom>
        </p:spPr>
        <p:txBody>
          <a:bodyPr wrap="square" lIns="0" tIns="0" rIns="0" bIns="0">
            <a:spAutoFit/>
          </a:bodyPr>
          <a:lstStyle>
            <a:lvl1pPr>
              <a:defRPr sz="4800" b="1" i="0">
                <a:solidFill>
                  <a:srgbClr val="003664"/>
                </a:solidFill>
                <a:latin typeface="IBM Plex Sans SemiBold"/>
                <a:cs typeface="IBM Plex Sans SemiBold"/>
              </a:defRPr>
            </a:lvl1pPr>
          </a:lstStyle>
          <a:p>
            <a:endParaRPr/>
          </a:p>
        </p:txBody>
      </p:sp>
      <p:sp>
        <p:nvSpPr>
          <p:cNvPr id="3" name="Holder 3"/>
          <p:cNvSpPr>
            <a:spLocks noGrp="1"/>
          </p:cNvSpPr>
          <p:nvPr>
            <p:ph type="subTitle" idx="4"/>
          </p:nvPr>
        </p:nvSpPr>
        <p:spPr>
          <a:xfrm>
            <a:off x="1508760" y="8705088"/>
            <a:ext cx="7040880" cy="3886200"/>
          </a:xfrm>
          <a:prstGeom prst="rect">
            <a:avLst/>
          </a:prstGeom>
        </p:spPr>
        <p:txBody>
          <a:bodyPr wrap="square" lIns="0" tIns="0" rIns="0" bIns="0">
            <a:spAutoFit/>
          </a:bodyPr>
          <a:lstStyle>
            <a:lvl1pPr>
              <a:defRPr sz="3200" b="1" i="0">
                <a:solidFill>
                  <a:srgbClr val="007BC1"/>
                </a:solidFill>
                <a:latin typeface="Fira Sans SemiBold"/>
                <a:cs typeface="Fira Sans SemiBol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3664"/>
                </a:solidFill>
                <a:latin typeface="IBM Plex Sans SemiBold"/>
                <a:cs typeface="IBM Plex Sans SemiBold"/>
              </a:defRPr>
            </a:lvl1pPr>
          </a:lstStyle>
          <a:p>
            <a:endParaRPr/>
          </a:p>
        </p:txBody>
      </p:sp>
      <p:sp>
        <p:nvSpPr>
          <p:cNvPr id="3" name="Holder 3"/>
          <p:cNvSpPr>
            <a:spLocks noGrp="1"/>
          </p:cNvSpPr>
          <p:nvPr>
            <p:ph type="body" idx="1"/>
          </p:nvPr>
        </p:nvSpPr>
        <p:spPr/>
        <p:txBody>
          <a:bodyPr lIns="0" tIns="0" rIns="0" bIns="0"/>
          <a:lstStyle>
            <a:lvl1pPr>
              <a:defRPr sz="3200" b="1" i="0">
                <a:solidFill>
                  <a:srgbClr val="007BC1"/>
                </a:solidFill>
                <a:latin typeface="Fira Sans SemiBold"/>
                <a:cs typeface="Fira Sans SemiBol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extLst>
    <p:ext uri="{DCECCB84-F9BA-43D5-87BE-67443E8EF086}">
      <p15:sldGuideLst xmlns:p15="http://schemas.microsoft.com/office/powerpoint/2012/main">
        <p15:guide id="1" orient="horz" pos="4896" userDrawn="1">
          <p15:clr>
            <a:srgbClr val="FBAE40"/>
          </p15:clr>
        </p15:guide>
        <p15:guide id="2" pos="31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3664"/>
                </a:solidFill>
                <a:latin typeface="IBM Plex Sans SemiBold"/>
                <a:cs typeface="IBM Plex Sans SemiBold"/>
              </a:defRPr>
            </a:lvl1pPr>
          </a:lstStyle>
          <a:p>
            <a:endParaRPr/>
          </a:p>
        </p:txBody>
      </p:sp>
      <p:sp>
        <p:nvSpPr>
          <p:cNvPr id="3" name="Holder 3"/>
          <p:cNvSpPr>
            <a:spLocks noGrp="1"/>
          </p:cNvSpPr>
          <p:nvPr>
            <p:ph sz="half" idx="2"/>
          </p:nvPr>
        </p:nvSpPr>
        <p:spPr>
          <a:xfrm>
            <a:off x="502920" y="3575304"/>
            <a:ext cx="4375404" cy="1025956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3575304"/>
            <a:ext cx="4375404" cy="1025956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3664"/>
                </a:solidFill>
                <a:latin typeface="IBM Plex Sans SemiBold"/>
                <a:cs typeface="IBM Plex Sans Semi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13880529"/>
            <a:ext cx="10058400" cy="1664335"/>
          </a:xfrm>
          <a:custGeom>
            <a:avLst/>
            <a:gdLst/>
            <a:ahLst/>
            <a:cxnLst/>
            <a:rect l="l" t="t" r="r" b="b"/>
            <a:pathLst>
              <a:path w="10058400" h="1664334">
                <a:moveTo>
                  <a:pt x="10058400" y="0"/>
                </a:moveTo>
                <a:lnTo>
                  <a:pt x="0" y="0"/>
                </a:lnTo>
                <a:lnTo>
                  <a:pt x="0" y="1664271"/>
                </a:lnTo>
                <a:lnTo>
                  <a:pt x="10058400" y="1664271"/>
                </a:lnTo>
                <a:lnTo>
                  <a:pt x="10058400" y="0"/>
                </a:lnTo>
                <a:close/>
              </a:path>
            </a:pathLst>
          </a:custGeom>
          <a:solidFill>
            <a:srgbClr val="003664"/>
          </a:solidFill>
        </p:spPr>
        <p:txBody>
          <a:bodyPr wrap="square" lIns="0" tIns="0" rIns="0" bIns="0" rtlCol="0"/>
          <a:lstStyle/>
          <a:p>
            <a:endParaRPr/>
          </a:p>
        </p:txBody>
      </p:sp>
      <p:sp>
        <p:nvSpPr>
          <p:cNvPr id="17" name="bg object 17"/>
          <p:cNvSpPr/>
          <p:nvPr/>
        </p:nvSpPr>
        <p:spPr>
          <a:xfrm>
            <a:off x="0" y="13867841"/>
            <a:ext cx="10058400" cy="25400"/>
          </a:xfrm>
          <a:custGeom>
            <a:avLst/>
            <a:gdLst/>
            <a:ahLst/>
            <a:cxnLst/>
            <a:rect l="l" t="t" r="r" b="b"/>
            <a:pathLst>
              <a:path w="10058400" h="25400">
                <a:moveTo>
                  <a:pt x="0" y="25400"/>
                </a:moveTo>
                <a:lnTo>
                  <a:pt x="10058400" y="25400"/>
                </a:lnTo>
                <a:lnTo>
                  <a:pt x="10058400" y="0"/>
                </a:lnTo>
                <a:lnTo>
                  <a:pt x="0" y="0"/>
                </a:lnTo>
                <a:lnTo>
                  <a:pt x="0" y="25400"/>
                </a:lnTo>
                <a:close/>
              </a:path>
            </a:pathLst>
          </a:custGeom>
          <a:solidFill>
            <a:srgbClr val="003664"/>
          </a:solidFill>
        </p:spPr>
        <p:txBody>
          <a:bodyPr wrap="square" lIns="0" tIns="0" rIns="0" bIns="0" rtlCol="0"/>
          <a:lstStyle/>
          <a:p>
            <a:endParaRPr/>
          </a:p>
        </p:txBody>
      </p:sp>
      <p:sp>
        <p:nvSpPr>
          <p:cNvPr id="2" name="Holder 2"/>
          <p:cNvSpPr>
            <a:spLocks noGrp="1"/>
          </p:cNvSpPr>
          <p:nvPr>
            <p:ph type="title"/>
          </p:nvPr>
        </p:nvSpPr>
        <p:spPr>
          <a:xfrm>
            <a:off x="444500" y="4881498"/>
            <a:ext cx="5565140" cy="2183765"/>
          </a:xfrm>
          <a:prstGeom prst="rect">
            <a:avLst/>
          </a:prstGeom>
        </p:spPr>
        <p:txBody>
          <a:bodyPr wrap="square" lIns="0" tIns="0" rIns="0" bIns="0">
            <a:spAutoFit/>
          </a:bodyPr>
          <a:lstStyle>
            <a:lvl1pPr>
              <a:defRPr sz="4800" b="1" i="0">
                <a:solidFill>
                  <a:srgbClr val="003664"/>
                </a:solidFill>
                <a:latin typeface="IBM Plex Sans SemiBold"/>
                <a:cs typeface="IBM Plex Sans SemiBold"/>
              </a:defRPr>
            </a:lvl1pPr>
          </a:lstStyle>
          <a:p>
            <a:endParaRPr/>
          </a:p>
        </p:txBody>
      </p:sp>
      <p:sp>
        <p:nvSpPr>
          <p:cNvPr id="3" name="Holder 3"/>
          <p:cNvSpPr>
            <a:spLocks noGrp="1"/>
          </p:cNvSpPr>
          <p:nvPr>
            <p:ph type="body" idx="1"/>
          </p:nvPr>
        </p:nvSpPr>
        <p:spPr>
          <a:xfrm>
            <a:off x="391159" y="3475989"/>
            <a:ext cx="4700270" cy="3233420"/>
          </a:xfrm>
          <a:prstGeom prst="rect">
            <a:avLst/>
          </a:prstGeom>
        </p:spPr>
        <p:txBody>
          <a:bodyPr wrap="square" lIns="0" tIns="0" rIns="0" bIns="0">
            <a:spAutoFit/>
          </a:bodyPr>
          <a:lstStyle>
            <a:lvl1pPr>
              <a:defRPr sz="3200" b="1" i="0">
                <a:solidFill>
                  <a:srgbClr val="007BC1"/>
                </a:solidFill>
                <a:latin typeface="Fira Sans SemiBold"/>
                <a:cs typeface="Fira Sans SemiBold"/>
              </a:defRPr>
            </a:lvl1pPr>
          </a:lstStyle>
          <a:p>
            <a:endParaRPr/>
          </a:p>
        </p:txBody>
      </p:sp>
      <p:sp>
        <p:nvSpPr>
          <p:cNvPr id="4" name="Holder 4"/>
          <p:cNvSpPr>
            <a:spLocks noGrp="1"/>
          </p:cNvSpPr>
          <p:nvPr>
            <p:ph type="ftr" sz="quarter" idx="5"/>
          </p:nvPr>
        </p:nvSpPr>
        <p:spPr>
          <a:xfrm>
            <a:off x="3419856" y="14456664"/>
            <a:ext cx="3218688" cy="77724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14456664"/>
            <a:ext cx="2313432" cy="77724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6" name="Holder 6"/>
          <p:cNvSpPr>
            <a:spLocks noGrp="1"/>
          </p:cNvSpPr>
          <p:nvPr>
            <p:ph type="sldNum" sz="quarter" idx="7"/>
          </p:nvPr>
        </p:nvSpPr>
        <p:spPr>
          <a:xfrm>
            <a:off x="7242048" y="14456664"/>
            <a:ext cx="2313432" cy="77724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dmboard.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hyperlink" Target="https://tdmboard.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tdmboard.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tdmboard.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43200"/>
            <a:ext cx="10058400" cy="11085195"/>
          </a:xfrm>
          <a:custGeom>
            <a:avLst/>
            <a:gdLst/>
            <a:ahLst/>
            <a:cxnLst/>
            <a:rect l="l" t="t" r="r" b="b"/>
            <a:pathLst>
              <a:path w="10058400" h="11085194">
                <a:moveTo>
                  <a:pt x="0" y="0"/>
                </a:moveTo>
                <a:lnTo>
                  <a:pt x="0" y="11084814"/>
                </a:lnTo>
                <a:lnTo>
                  <a:pt x="10058400" y="11084814"/>
                </a:lnTo>
                <a:lnTo>
                  <a:pt x="10058400" y="0"/>
                </a:lnTo>
                <a:lnTo>
                  <a:pt x="0" y="0"/>
                </a:lnTo>
                <a:close/>
              </a:path>
            </a:pathLst>
          </a:custGeom>
          <a:solidFill>
            <a:srgbClr val="EAEAEA"/>
          </a:solidFill>
        </p:spPr>
        <p:txBody>
          <a:bodyPr wrap="square" lIns="0" tIns="0" rIns="0" bIns="0" rtlCol="0"/>
          <a:lstStyle/>
          <a:p>
            <a:endParaRPr/>
          </a:p>
        </p:txBody>
      </p:sp>
      <p:sp>
        <p:nvSpPr>
          <p:cNvPr id="3" name="object 3"/>
          <p:cNvSpPr txBox="1">
            <a:spLocks noGrp="1"/>
          </p:cNvSpPr>
          <p:nvPr>
            <p:ph type="title"/>
          </p:nvPr>
        </p:nvSpPr>
        <p:spPr>
          <a:xfrm>
            <a:off x="444499" y="411968"/>
            <a:ext cx="9222741" cy="1953227"/>
          </a:xfrm>
          <a:prstGeom prst="rect">
            <a:avLst/>
          </a:prstGeom>
        </p:spPr>
        <p:txBody>
          <a:bodyPr vert="horz" wrap="square" lIns="0" tIns="12700" rIns="0" bIns="0" rtlCol="0">
            <a:spAutoFit/>
          </a:bodyPr>
          <a:lstStyle/>
          <a:p>
            <a:pPr marL="12700" marR="5080" algn="ctr">
              <a:lnSpc>
                <a:spcPct val="108400"/>
              </a:lnSpc>
              <a:spcBef>
                <a:spcPts val="100"/>
              </a:spcBef>
              <a:tabLst>
                <a:tab pos="3052445" algn="l"/>
              </a:tabLst>
            </a:pPr>
            <a:r>
              <a:rPr lang="en-US" sz="6000" dirty="0">
                <a:solidFill>
                  <a:schemeClr val="tx2"/>
                </a:solidFill>
              </a:rPr>
              <a:t>Commute Trip Reduction Survey</a:t>
            </a:r>
            <a:endParaRPr sz="6000" spc="-10" dirty="0">
              <a:solidFill>
                <a:schemeClr val="tx2"/>
              </a:solidFill>
            </a:endParaRPr>
          </a:p>
        </p:txBody>
      </p:sp>
      <p:sp>
        <p:nvSpPr>
          <p:cNvPr id="4" name="object 4"/>
          <p:cNvSpPr txBox="1">
            <a:spLocks noGrp="1"/>
          </p:cNvSpPr>
          <p:nvPr>
            <p:ph type="body" idx="1"/>
          </p:nvPr>
        </p:nvSpPr>
        <p:spPr>
          <a:xfrm>
            <a:off x="391159" y="3475989"/>
            <a:ext cx="4700270" cy="6685805"/>
          </a:xfrm>
          <a:prstGeom prst="rect">
            <a:avLst/>
          </a:prstGeom>
        </p:spPr>
        <p:txBody>
          <a:bodyPr vert="horz" wrap="square" lIns="0" tIns="12065" rIns="0" bIns="0" rtlCol="0">
            <a:spAutoFit/>
          </a:bodyPr>
          <a:lstStyle/>
          <a:p>
            <a:pPr marL="12700" marR="5080">
              <a:lnSpc>
                <a:spcPct val="100200"/>
              </a:lnSpc>
              <a:spcBef>
                <a:spcPts val="95"/>
              </a:spcBef>
            </a:pPr>
            <a:r>
              <a:rPr lang="en-US" dirty="0"/>
              <a:t>Take the Survey!</a:t>
            </a:r>
            <a:endParaRPr spc="-10" dirty="0"/>
          </a:p>
          <a:p>
            <a:pPr marL="12700" marR="174625">
              <a:lnSpc>
                <a:spcPct val="100000"/>
              </a:lnSpc>
              <a:spcBef>
                <a:spcPts val="1225"/>
              </a:spcBef>
            </a:pPr>
            <a:r>
              <a:rPr lang="en-US" sz="2400" b="0" spc="-10" dirty="0">
                <a:solidFill>
                  <a:srgbClr val="3F3F41"/>
                </a:solidFill>
                <a:latin typeface="Fira Sans"/>
                <a:cs typeface="Fira Sans"/>
              </a:rPr>
              <a:t>Our </a:t>
            </a:r>
            <a:r>
              <a:rPr lang="en-US" sz="2400" spc="-10" dirty="0">
                <a:solidFill>
                  <a:srgbClr val="3F3F41"/>
                </a:solidFill>
                <a:latin typeface="Fira Sans"/>
                <a:cs typeface="Fira Sans"/>
              </a:rPr>
              <a:t>state-mandated</a:t>
            </a:r>
            <a:r>
              <a:rPr lang="en-US" sz="2400" b="0" spc="-10" dirty="0">
                <a:solidFill>
                  <a:srgbClr val="3F3F41"/>
                </a:solidFill>
                <a:latin typeface="Fira Sans"/>
                <a:cs typeface="Fira Sans"/>
              </a:rPr>
              <a:t> Commute Trip Reduction transportation survey is happening from </a:t>
            </a:r>
            <a:r>
              <a:rPr lang="en-US" sz="2400" b="0" spc="-10" dirty="0">
                <a:solidFill>
                  <a:srgbClr val="3F3F41"/>
                </a:solidFill>
                <a:highlight>
                  <a:srgbClr val="FFFF00"/>
                </a:highlight>
                <a:latin typeface="Fira Sans"/>
                <a:cs typeface="Fira Sans"/>
              </a:rPr>
              <a:t>[INSERT SURVEY DATES]</a:t>
            </a:r>
            <a:r>
              <a:rPr lang="en-US" sz="2400" b="0" spc="-10" dirty="0">
                <a:solidFill>
                  <a:srgbClr val="3F3F41"/>
                </a:solidFill>
                <a:latin typeface="Fira Sans"/>
                <a:cs typeface="Fira Sans"/>
              </a:rPr>
              <a:t>.</a:t>
            </a:r>
          </a:p>
          <a:p>
            <a:pPr marL="12700" marR="174625">
              <a:lnSpc>
                <a:spcPct val="100000"/>
              </a:lnSpc>
              <a:spcBef>
                <a:spcPts val="1225"/>
              </a:spcBef>
            </a:pPr>
            <a:endParaRPr lang="en-US" sz="2400" b="0" spc="-10" dirty="0">
              <a:solidFill>
                <a:srgbClr val="3F3F41"/>
              </a:solidFill>
              <a:latin typeface="Fira Sans"/>
              <a:cs typeface="Fira Sans"/>
            </a:endParaRPr>
          </a:p>
          <a:p>
            <a:pPr marL="12700" marR="425450">
              <a:lnSpc>
                <a:spcPts val="3130"/>
              </a:lnSpc>
              <a:spcBef>
                <a:spcPts val="90"/>
              </a:spcBef>
            </a:pPr>
            <a:r>
              <a:rPr lang="en-US" sz="2400" b="0" spc="-10" dirty="0">
                <a:solidFill>
                  <a:srgbClr val="3F3F41"/>
                </a:solidFill>
                <a:latin typeface="Fira Sans"/>
                <a:cs typeface="Fira Sans"/>
              </a:rPr>
              <a:t>The surveys asks how employees get to work on a typical week and is how we track our performance over time. </a:t>
            </a:r>
          </a:p>
          <a:p>
            <a:pPr marL="12700" marR="425450">
              <a:lnSpc>
                <a:spcPts val="3130"/>
              </a:lnSpc>
              <a:spcBef>
                <a:spcPts val="90"/>
              </a:spcBef>
            </a:pPr>
            <a:endParaRPr lang="en-US" sz="2400" b="0" spc="-10" dirty="0">
              <a:solidFill>
                <a:srgbClr val="3F3F41"/>
              </a:solidFill>
              <a:latin typeface="Fira Sans"/>
              <a:cs typeface="Fira Sans"/>
            </a:endParaRPr>
          </a:p>
          <a:p>
            <a:pPr marL="12700" marR="425450">
              <a:lnSpc>
                <a:spcPts val="3130"/>
              </a:lnSpc>
              <a:spcBef>
                <a:spcPts val="90"/>
              </a:spcBef>
            </a:pPr>
            <a:r>
              <a:rPr lang="en-US" sz="2400" b="0" spc="-10" dirty="0">
                <a:solidFill>
                  <a:srgbClr val="3F3F41"/>
                </a:solidFill>
                <a:latin typeface="Fira Sans"/>
                <a:cs typeface="Fira Sans"/>
              </a:rPr>
              <a:t>Your participation is critical to meeting the program requirements!</a:t>
            </a:r>
          </a:p>
          <a:p>
            <a:pPr marL="12700" marR="425450">
              <a:lnSpc>
                <a:spcPts val="3130"/>
              </a:lnSpc>
              <a:spcBef>
                <a:spcPts val="90"/>
              </a:spcBef>
            </a:pPr>
            <a:endParaRPr sz="2600" dirty="0">
              <a:latin typeface="Fira Sans"/>
              <a:cs typeface="Fira Sans"/>
            </a:endParaRPr>
          </a:p>
        </p:txBody>
      </p:sp>
      <p:sp>
        <p:nvSpPr>
          <p:cNvPr id="8" name="object 8"/>
          <p:cNvSpPr txBox="1"/>
          <p:nvPr/>
        </p:nvSpPr>
        <p:spPr>
          <a:xfrm>
            <a:off x="4727574" y="10161794"/>
            <a:ext cx="4939666" cy="2966197"/>
          </a:xfrm>
          <a:prstGeom prst="rect">
            <a:avLst/>
          </a:prstGeom>
        </p:spPr>
        <p:txBody>
          <a:bodyPr vert="horz" wrap="square" lIns="0" tIns="11430" rIns="0" bIns="0" rtlCol="0">
            <a:spAutoFit/>
          </a:bodyPr>
          <a:lstStyle/>
          <a:p>
            <a:pPr marL="12700" marR="5080">
              <a:lnSpc>
                <a:spcPct val="100400"/>
              </a:lnSpc>
              <a:spcBef>
                <a:spcPts val="90"/>
              </a:spcBef>
            </a:pPr>
            <a:r>
              <a:rPr lang="en-US" sz="3200" b="1" dirty="0">
                <a:solidFill>
                  <a:srgbClr val="007BC1"/>
                </a:solidFill>
                <a:latin typeface="Fira Sans SemiBold"/>
                <a:ea typeface="+mn-ea"/>
              </a:rPr>
              <a:t>Taking the survey is easy!</a:t>
            </a:r>
            <a:endParaRPr sz="3200" b="1" dirty="0">
              <a:solidFill>
                <a:srgbClr val="007BC1"/>
              </a:solidFill>
              <a:latin typeface="Fira Sans SemiBold"/>
              <a:ea typeface="+mn-ea"/>
            </a:endParaRPr>
          </a:p>
          <a:p>
            <a:pPr marL="240665" indent="-227965">
              <a:lnSpc>
                <a:spcPct val="100000"/>
              </a:lnSpc>
              <a:spcBef>
                <a:spcPts val="1205"/>
              </a:spcBef>
              <a:buSzPct val="46153"/>
              <a:buFont typeface="Symbol"/>
              <a:buChar char=""/>
              <a:tabLst>
                <a:tab pos="240665" algn="l"/>
              </a:tabLst>
            </a:pPr>
            <a:r>
              <a:rPr lang="en-US" sz="2400" spc="-20" dirty="0">
                <a:solidFill>
                  <a:srgbClr val="3F3F41"/>
                </a:solidFill>
                <a:latin typeface="Fira Sans"/>
                <a:cs typeface="Fira Sans"/>
              </a:rPr>
              <a:t>Available online</a:t>
            </a:r>
            <a:endParaRPr sz="2400" dirty="0">
              <a:latin typeface="Fira Sans"/>
              <a:cs typeface="Fira Sans"/>
            </a:endParaRPr>
          </a:p>
          <a:p>
            <a:pPr marL="240665" indent="-227965">
              <a:lnSpc>
                <a:spcPct val="100000"/>
              </a:lnSpc>
              <a:spcBef>
                <a:spcPts val="1200"/>
              </a:spcBef>
              <a:buSzPct val="46153"/>
              <a:buFont typeface="Symbol"/>
              <a:buChar char=""/>
              <a:tabLst>
                <a:tab pos="240665" algn="l"/>
              </a:tabLst>
            </a:pPr>
            <a:r>
              <a:rPr lang="en-US" sz="2400" spc="-20" dirty="0">
                <a:solidFill>
                  <a:srgbClr val="3F3F41"/>
                </a:solidFill>
                <a:latin typeface="Fira Sans"/>
                <a:cs typeface="Fira Sans"/>
              </a:rPr>
              <a:t>Takes 5 minutes or less</a:t>
            </a:r>
            <a:endParaRPr sz="2400" dirty="0">
              <a:latin typeface="Fira Sans"/>
              <a:cs typeface="Fira Sans"/>
            </a:endParaRPr>
          </a:p>
          <a:p>
            <a:pPr marL="240665" indent="-227965">
              <a:lnSpc>
                <a:spcPct val="100000"/>
              </a:lnSpc>
              <a:spcBef>
                <a:spcPts val="1200"/>
              </a:spcBef>
              <a:buSzPct val="46153"/>
              <a:buFont typeface="Symbol"/>
              <a:buChar char=""/>
              <a:tabLst>
                <a:tab pos="240665" algn="l"/>
              </a:tabLst>
            </a:pPr>
            <a:r>
              <a:rPr lang="en-US" sz="2400" spc="-20" dirty="0">
                <a:solidFill>
                  <a:srgbClr val="3F3F41"/>
                </a:solidFill>
                <a:latin typeface="Fira Sans"/>
                <a:cs typeface="Fira Sans"/>
              </a:rPr>
              <a:t>Available in multiple languages</a:t>
            </a:r>
          </a:p>
          <a:p>
            <a:pPr marL="240665" indent="-227965">
              <a:lnSpc>
                <a:spcPct val="100000"/>
              </a:lnSpc>
              <a:spcBef>
                <a:spcPts val="1200"/>
              </a:spcBef>
              <a:buSzPct val="46153"/>
              <a:buFont typeface="Symbol"/>
              <a:buChar char=""/>
              <a:tabLst>
                <a:tab pos="240665" algn="l"/>
              </a:tabLst>
            </a:pPr>
            <a:r>
              <a:rPr lang="en-US" sz="2400" b="1" spc="-20" dirty="0">
                <a:solidFill>
                  <a:srgbClr val="3F3F41"/>
                </a:solidFill>
                <a:latin typeface="Fira Sans"/>
                <a:cs typeface="Fira Sans"/>
              </a:rPr>
              <a:t>100 people can win a $10 gift card for completing the survey</a:t>
            </a:r>
            <a:endParaRPr sz="2400" b="1" dirty="0">
              <a:latin typeface="Fira Sans"/>
              <a:cs typeface="Fira Sans"/>
            </a:endParaRPr>
          </a:p>
        </p:txBody>
      </p:sp>
      <p:sp>
        <p:nvSpPr>
          <p:cNvPr id="9" name="object 9"/>
          <p:cNvSpPr txBox="1"/>
          <p:nvPr/>
        </p:nvSpPr>
        <p:spPr>
          <a:xfrm>
            <a:off x="444500" y="14100809"/>
            <a:ext cx="9222741" cy="1115049"/>
          </a:xfrm>
          <a:prstGeom prst="rect">
            <a:avLst/>
          </a:prstGeom>
        </p:spPr>
        <p:txBody>
          <a:bodyPr vert="horz" wrap="square" lIns="0" tIns="6985" rIns="0" bIns="0" rtlCol="0">
            <a:spAutoFit/>
          </a:bodyPr>
          <a:lstStyle/>
          <a:p>
            <a:r>
              <a:rPr lang="en-US" sz="1800" dirty="0">
                <a:solidFill>
                  <a:schemeClr val="bg1"/>
                </a:solidFill>
                <a:latin typeface="Fira Sans" panose="020B0503050000020004" pitchFamily="34" charset="0"/>
              </a:rPr>
              <a:t>The CTR law requires WSDOT to report on CTR program performance. The survey helps us understand and report reductions in air pollution and energy use and monitor the effectiveness of CTR programs implemented at your business. </a:t>
            </a:r>
          </a:p>
          <a:p>
            <a:r>
              <a:rPr lang="en-US" sz="1800" dirty="0">
                <a:solidFill>
                  <a:schemeClr val="bg1"/>
                </a:solidFill>
                <a:latin typeface="Fira Sans" panose="020B0503050000020004" pitchFamily="34" charset="0"/>
              </a:rPr>
              <a:t>Visit </a:t>
            </a:r>
            <a:r>
              <a:rPr lang="en-US" sz="1800" dirty="0">
                <a:solidFill>
                  <a:schemeClr val="bg1"/>
                </a:solidFill>
                <a:latin typeface="Fira Sans" panose="020B0503050000020004" pitchFamily="34" charset="0"/>
                <a:hlinkClick r:id="rId3">
                  <a:extLst>
                    <a:ext uri="{A12FA001-AC4F-418D-AE19-62706E023703}">
                      <ahyp:hlinkClr xmlns:ahyp="http://schemas.microsoft.com/office/drawing/2018/hyperlinkcolor" val="tx"/>
                    </a:ext>
                  </a:extLst>
                </a:hlinkClick>
              </a:rPr>
              <a:t>tdmboard.com</a:t>
            </a:r>
            <a:r>
              <a:rPr lang="en-US" sz="1800" dirty="0">
                <a:solidFill>
                  <a:schemeClr val="bg1"/>
                </a:solidFill>
                <a:latin typeface="Fira Sans" panose="020B0503050000020004" pitchFamily="34" charset="0"/>
              </a:rPr>
              <a:t> for more information.</a:t>
            </a:r>
          </a:p>
        </p:txBody>
      </p:sp>
      <p:pic>
        <p:nvPicPr>
          <p:cNvPr id="11" name="Picture 10">
            <a:extLst>
              <a:ext uri="{FF2B5EF4-FFF2-40B4-BE49-F238E27FC236}">
                <a16:creationId xmlns:a16="http://schemas.microsoft.com/office/drawing/2014/main" id="{94A0A7D8-A614-E742-9004-C0C2A79E10A6}"/>
              </a:ext>
            </a:extLst>
          </p:cNvPr>
          <p:cNvPicPr>
            <a:picLocks noChangeAspect="1"/>
          </p:cNvPicPr>
          <p:nvPr/>
        </p:nvPicPr>
        <p:blipFill>
          <a:blip r:embed="rId4" cstate="print">
            <a:extLst>
              <a:ext uri="{28A0092B-C50C-407E-A947-70E740481C1C}">
                <a14:useLocalDpi xmlns:a14="http://schemas.microsoft.com/office/drawing/2010/main" val="0"/>
              </a:ext>
            </a:extLst>
          </a:blip>
          <a:srcRect t="4061" b="4061"/>
          <a:stretch/>
        </p:blipFill>
        <p:spPr>
          <a:xfrm>
            <a:off x="4872459" y="3475989"/>
            <a:ext cx="4798948" cy="5650738"/>
          </a:xfrm>
          <a:prstGeom prst="rect">
            <a:avLst/>
          </a:prstGeom>
        </p:spPr>
      </p:pic>
      <p:pic>
        <p:nvPicPr>
          <p:cNvPr id="1026" name="Picture 2">
            <a:extLst>
              <a:ext uri="{FF2B5EF4-FFF2-40B4-BE49-F238E27FC236}">
                <a16:creationId xmlns:a16="http://schemas.microsoft.com/office/drawing/2014/main" id="{5742F18F-B5AB-0EAB-2FDA-0D5EB571AE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644" y="10161794"/>
            <a:ext cx="3200400" cy="3200400"/>
          </a:xfrm>
          <a:prstGeom prst="rect">
            <a:avLst/>
          </a:prstGeom>
          <a:noFill/>
          <a:ln>
            <a:noFill/>
          </a:ln>
          <a:effectLst/>
          <a:extLst>
            <a:ext uri="{909E8E84-426E-40DD-AFC4-6F175D3DCCD1}">
              <a14:hiddenFill xmlns:a14="http://schemas.microsoft.com/office/drawing/2010/main">
                <a:solidFill>
                  <a:srgbClr val="3070AB"/>
                </a:solidFill>
              </a14:hiddenFill>
            </a:ext>
            <a:ext uri="{91240B29-F687-4F45-9708-019B960494DF}">
              <a14:hiddenLine xmlns:a14="http://schemas.microsoft.com/office/drawing/2010/main" w="25400" algn="ctr">
                <a:solidFill>
                  <a:srgbClr val="203C5A"/>
                </a:solidFill>
                <a:miter lim="800000"/>
                <a:headEnd/>
                <a:tailEnd/>
              </a14:hiddenLine>
            </a:ext>
            <a:ext uri="{AF507438-7753-43E0-B8FC-AC1667EBCBE1}">
              <a14:hiddenEffects xmlns:a14="http://schemas.microsoft.com/office/drawing/2010/main">
                <a:effectLst>
                  <a:outerShdw dist="35921" dir="2700000" algn="ctr" rotWithShape="0">
                    <a:srgbClr val="203C5A"/>
                  </a:outerShdw>
                </a:effectLst>
              </a14:hiddenEffects>
            </a:ext>
          </a:extLst>
        </p:spPr>
      </p:pic>
      <p:pic>
        <p:nvPicPr>
          <p:cNvPr id="1027" name="Picture 3">
            <a:extLst>
              <a:ext uri="{FF2B5EF4-FFF2-40B4-BE49-F238E27FC236}">
                <a16:creationId xmlns:a16="http://schemas.microsoft.com/office/drawing/2014/main" id="{C5D9965C-C571-EA83-181B-C694BADFFD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013" y="11073019"/>
            <a:ext cx="2633662" cy="1377950"/>
          </a:xfrm>
          <a:prstGeom prst="rect">
            <a:avLst/>
          </a:prstGeom>
          <a:noFill/>
          <a:ln>
            <a:noFill/>
          </a:ln>
          <a:effectLst/>
          <a:extLst>
            <a:ext uri="{909E8E84-426E-40DD-AFC4-6F175D3DCCD1}">
              <a14:hiddenFill xmlns:a14="http://schemas.microsoft.com/office/drawing/2010/main">
                <a:solidFill>
                  <a:srgbClr val="3070AB"/>
                </a:solidFill>
              </a14:hiddenFill>
            </a:ext>
            <a:ext uri="{91240B29-F687-4F45-9708-019B960494DF}">
              <a14:hiddenLine xmlns:a14="http://schemas.microsoft.com/office/drawing/2010/main" w="25400" algn="ctr">
                <a:solidFill>
                  <a:srgbClr val="203C5A"/>
                </a:solidFill>
                <a:miter lim="800000"/>
                <a:headEnd/>
                <a:tailEnd/>
              </a14:hiddenLine>
            </a:ext>
            <a:ext uri="{AF507438-7753-43E0-B8FC-AC1667EBCBE1}">
              <a14:hiddenEffects xmlns:a14="http://schemas.microsoft.com/office/drawing/2010/main">
                <a:effectLst>
                  <a:outerShdw dist="35921" dir="2700000" algn="ctr" rotWithShape="0">
                    <a:srgbClr val="203C5A"/>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A94CF-7B95-4516-13DD-DFF27DABCFB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F79DEC6-4971-34A4-781A-13ECDBF8EC82}"/>
              </a:ext>
            </a:extLst>
          </p:cNvPr>
          <p:cNvSpPr/>
          <p:nvPr/>
        </p:nvSpPr>
        <p:spPr>
          <a:xfrm>
            <a:off x="0" y="2743200"/>
            <a:ext cx="10058400" cy="11085195"/>
          </a:xfrm>
          <a:custGeom>
            <a:avLst/>
            <a:gdLst/>
            <a:ahLst/>
            <a:cxnLst/>
            <a:rect l="l" t="t" r="r" b="b"/>
            <a:pathLst>
              <a:path w="10058400" h="11085194">
                <a:moveTo>
                  <a:pt x="0" y="0"/>
                </a:moveTo>
                <a:lnTo>
                  <a:pt x="0" y="11084814"/>
                </a:lnTo>
                <a:lnTo>
                  <a:pt x="10058400" y="11084814"/>
                </a:lnTo>
                <a:lnTo>
                  <a:pt x="10058400" y="0"/>
                </a:lnTo>
                <a:lnTo>
                  <a:pt x="0" y="0"/>
                </a:lnTo>
                <a:close/>
              </a:path>
            </a:pathLst>
          </a:custGeom>
          <a:solidFill>
            <a:srgbClr val="EAEAEA"/>
          </a:solidFill>
        </p:spPr>
        <p:txBody>
          <a:bodyPr wrap="square" lIns="0" tIns="0" rIns="0" bIns="0" rtlCol="0"/>
          <a:lstStyle/>
          <a:p>
            <a:endParaRPr/>
          </a:p>
        </p:txBody>
      </p:sp>
      <p:sp>
        <p:nvSpPr>
          <p:cNvPr id="3" name="object 3">
            <a:extLst>
              <a:ext uri="{FF2B5EF4-FFF2-40B4-BE49-F238E27FC236}">
                <a16:creationId xmlns:a16="http://schemas.microsoft.com/office/drawing/2014/main" id="{02A2A43E-6385-F779-FB0C-725BE1060CB5}"/>
              </a:ext>
            </a:extLst>
          </p:cNvPr>
          <p:cNvSpPr txBox="1">
            <a:spLocks noGrp="1"/>
          </p:cNvSpPr>
          <p:nvPr>
            <p:ph type="title"/>
          </p:nvPr>
        </p:nvSpPr>
        <p:spPr>
          <a:xfrm>
            <a:off x="444499" y="411968"/>
            <a:ext cx="9222741" cy="1953227"/>
          </a:xfrm>
          <a:prstGeom prst="rect">
            <a:avLst/>
          </a:prstGeom>
        </p:spPr>
        <p:txBody>
          <a:bodyPr vert="horz" wrap="square" lIns="0" tIns="12700" rIns="0" bIns="0" rtlCol="0">
            <a:spAutoFit/>
          </a:bodyPr>
          <a:lstStyle/>
          <a:p>
            <a:pPr marL="12700" marR="5080" algn="ctr">
              <a:lnSpc>
                <a:spcPct val="108400"/>
              </a:lnSpc>
              <a:spcBef>
                <a:spcPts val="100"/>
              </a:spcBef>
              <a:tabLst>
                <a:tab pos="3052445" algn="l"/>
              </a:tabLst>
            </a:pPr>
            <a:r>
              <a:rPr lang="en-US" sz="6000" dirty="0">
                <a:solidFill>
                  <a:schemeClr val="tx2"/>
                </a:solidFill>
              </a:rPr>
              <a:t>Commute Trip Reduction Survey</a:t>
            </a:r>
            <a:endParaRPr sz="6000" spc="-10" dirty="0">
              <a:solidFill>
                <a:schemeClr val="tx2"/>
              </a:solidFill>
            </a:endParaRPr>
          </a:p>
        </p:txBody>
      </p:sp>
      <p:sp>
        <p:nvSpPr>
          <p:cNvPr id="4" name="object 4">
            <a:extLst>
              <a:ext uri="{FF2B5EF4-FFF2-40B4-BE49-F238E27FC236}">
                <a16:creationId xmlns:a16="http://schemas.microsoft.com/office/drawing/2014/main" id="{BA4A41CD-7407-D976-5D23-A615A1A77A56}"/>
              </a:ext>
            </a:extLst>
          </p:cNvPr>
          <p:cNvSpPr txBox="1">
            <a:spLocks noGrp="1"/>
          </p:cNvSpPr>
          <p:nvPr>
            <p:ph type="body" idx="1"/>
          </p:nvPr>
        </p:nvSpPr>
        <p:spPr>
          <a:xfrm>
            <a:off x="391159" y="3475989"/>
            <a:ext cx="4700270" cy="6685805"/>
          </a:xfrm>
          <a:prstGeom prst="rect">
            <a:avLst/>
          </a:prstGeom>
        </p:spPr>
        <p:txBody>
          <a:bodyPr vert="horz" wrap="square" lIns="0" tIns="12065" rIns="0" bIns="0" rtlCol="0">
            <a:spAutoFit/>
          </a:bodyPr>
          <a:lstStyle/>
          <a:p>
            <a:pPr marL="12700" marR="5080">
              <a:lnSpc>
                <a:spcPct val="100200"/>
              </a:lnSpc>
              <a:spcBef>
                <a:spcPts val="95"/>
              </a:spcBef>
            </a:pPr>
            <a:r>
              <a:rPr lang="en-US" dirty="0"/>
              <a:t>Take the Survey!</a:t>
            </a:r>
            <a:endParaRPr spc="-10" dirty="0"/>
          </a:p>
          <a:p>
            <a:pPr marL="12700" marR="174625">
              <a:lnSpc>
                <a:spcPct val="100000"/>
              </a:lnSpc>
              <a:spcBef>
                <a:spcPts val="1225"/>
              </a:spcBef>
            </a:pPr>
            <a:r>
              <a:rPr lang="en-US" sz="2400" b="0" spc="-10" dirty="0">
                <a:solidFill>
                  <a:srgbClr val="3F3F41"/>
                </a:solidFill>
                <a:latin typeface="Fira Sans"/>
                <a:cs typeface="Fira Sans"/>
              </a:rPr>
              <a:t>Our </a:t>
            </a:r>
            <a:r>
              <a:rPr lang="en-US" sz="2400" spc="-10" dirty="0">
                <a:solidFill>
                  <a:srgbClr val="3F3F41"/>
                </a:solidFill>
                <a:latin typeface="Fira Sans"/>
                <a:cs typeface="Fira Sans"/>
              </a:rPr>
              <a:t>state-mandated</a:t>
            </a:r>
            <a:r>
              <a:rPr lang="en-US" sz="2400" b="0" spc="-10" dirty="0">
                <a:solidFill>
                  <a:srgbClr val="3F3F41"/>
                </a:solidFill>
                <a:latin typeface="Fira Sans"/>
                <a:cs typeface="Fira Sans"/>
              </a:rPr>
              <a:t> Commute Trip Reduction transportation survey is happening from </a:t>
            </a:r>
            <a:r>
              <a:rPr lang="en-US" sz="2400" b="0" spc="-10" dirty="0">
                <a:solidFill>
                  <a:srgbClr val="3F3F41"/>
                </a:solidFill>
                <a:highlight>
                  <a:srgbClr val="FFFF00"/>
                </a:highlight>
                <a:latin typeface="Fira Sans"/>
                <a:cs typeface="Fira Sans"/>
              </a:rPr>
              <a:t>[INSERT SURVEY DATES]</a:t>
            </a:r>
            <a:r>
              <a:rPr lang="en-US" sz="2400" b="0" spc="-10" dirty="0">
                <a:solidFill>
                  <a:srgbClr val="3F3F41"/>
                </a:solidFill>
                <a:latin typeface="Fira Sans"/>
                <a:cs typeface="Fira Sans"/>
              </a:rPr>
              <a:t>.</a:t>
            </a:r>
          </a:p>
          <a:p>
            <a:pPr marL="12700" marR="174625">
              <a:lnSpc>
                <a:spcPct val="100000"/>
              </a:lnSpc>
              <a:spcBef>
                <a:spcPts val="1225"/>
              </a:spcBef>
            </a:pPr>
            <a:endParaRPr lang="en-US" sz="2400" b="0" spc="-10" dirty="0">
              <a:solidFill>
                <a:srgbClr val="3F3F41"/>
              </a:solidFill>
              <a:latin typeface="Fira Sans"/>
              <a:cs typeface="Fira Sans"/>
            </a:endParaRPr>
          </a:p>
          <a:p>
            <a:pPr marL="12700" marR="425450">
              <a:lnSpc>
                <a:spcPts val="3130"/>
              </a:lnSpc>
              <a:spcBef>
                <a:spcPts val="90"/>
              </a:spcBef>
            </a:pPr>
            <a:r>
              <a:rPr lang="en-US" sz="2400" b="0" spc="-10" dirty="0">
                <a:solidFill>
                  <a:srgbClr val="3F3F41"/>
                </a:solidFill>
                <a:latin typeface="Fira Sans"/>
                <a:cs typeface="Fira Sans"/>
              </a:rPr>
              <a:t>The surveys asks how employees get to work on a typical week and is how we track our performance over time. </a:t>
            </a:r>
          </a:p>
          <a:p>
            <a:pPr marL="12700" marR="425450">
              <a:lnSpc>
                <a:spcPts val="3130"/>
              </a:lnSpc>
              <a:spcBef>
                <a:spcPts val="90"/>
              </a:spcBef>
            </a:pPr>
            <a:endParaRPr lang="en-US" sz="2400" b="0" spc="-10" dirty="0">
              <a:solidFill>
                <a:srgbClr val="3F3F41"/>
              </a:solidFill>
              <a:latin typeface="Fira Sans"/>
              <a:cs typeface="Fira Sans"/>
            </a:endParaRPr>
          </a:p>
          <a:p>
            <a:pPr marL="12700" marR="425450">
              <a:lnSpc>
                <a:spcPts val="3130"/>
              </a:lnSpc>
              <a:spcBef>
                <a:spcPts val="90"/>
              </a:spcBef>
            </a:pPr>
            <a:r>
              <a:rPr lang="en-US" sz="2400" b="0" spc="-10" dirty="0">
                <a:solidFill>
                  <a:srgbClr val="3F3F41"/>
                </a:solidFill>
                <a:latin typeface="Fira Sans"/>
                <a:cs typeface="Fira Sans"/>
              </a:rPr>
              <a:t>Your participation is critical to meeting the program requirements!</a:t>
            </a:r>
          </a:p>
          <a:p>
            <a:pPr marL="12700" marR="425450">
              <a:lnSpc>
                <a:spcPts val="3130"/>
              </a:lnSpc>
              <a:spcBef>
                <a:spcPts val="90"/>
              </a:spcBef>
            </a:pPr>
            <a:endParaRPr sz="2600" dirty="0">
              <a:latin typeface="Fira Sans"/>
              <a:cs typeface="Fira Sans"/>
            </a:endParaRPr>
          </a:p>
        </p:txBody>
      </p:sp>
      <p:sp>
        <p:nvSpPr>
          <p:cNvPr id="8" name="object 8">
            <a:extLst>
              <a:ext uri="{FF2B5EF4-FFF2-40B4-BE49-F238E27FC236}">
                <a16:creationId xmlns:a16="http://schemas.microsoft.com/office/drawing/2014/main" id="{AFA27338-3A62-C71A-7968-C71ECCB812E8}"/>
              </a:ext>
            </a:extLst>
          </p:cNvPr>
          <p:cNvSpPr txBox="1"/>
          <p:nvPr/>
        </p:nvSpPr>
        <p:spPr>
          <a:xfrm>
            <a:off x="4727574" y="10161794"/>
            <a:ext cx="4939666" cy="2966197"/>
          </a:xfrm>
          <a:prstGeom prst="rect">
            <a:avLst/>
          </a:prstGeom>
        </p:spPr>
        <p:txBody>
          <a:bodyPr vert="horz" wrap="square" lIns="0" tIns="11430" rIns="0" bIns="0" rtlCol="0">
            <a:spAutoFit/>
          </a:bodyPr>
          <a:lstStyle/>
          <a:p>
            <a:pPr marL="12700" marR="5080">
              <a:lnSpc>
                <a:spcPct val="100400"/>
              </a:lnSpc>
              <a:spcBef>
                <a:spcPts val="90"/>
              </a:spcBef>
            </a:pPr>
            <a:r>
              <a:rPr lang="en-US" sz="3200" b="1" dirty="0">
                <a:solidFill>
                  <a:srgbClr val="007BC1"/>
                </a:solidFill>
                <a:latin typeface="Fira Sans SemiBold"/>
                <a:ea typeface="+mn-ea"/>
              </a:rPr>
              <a:t>Taking the survey is easy!</a:t>
            </a:r>
            <a:endParaRPr sz="3200" b="1" dirty="0">
              <a:solidFill>
                <a:srgbClr val="007BC1"/>
              </a:solidFill>
              <a:latin typeface="Fira Sans SemiBold"/>
              <a:ea typeface="+mn-ea"/>
            </a:endParaRPr>
          </a:p>
          <a:p>
            <a:pPr marL="240665" indent="-227965">
              <a:lnSpc>
                <a:spcPct val="100000"/>
              </a:lnSpc>
              <a:spcBef>
                <a:spcPts val="1205"/>
              </a:spcBef>
              <a:buSzPct val="46153"/>
              <a:buFont typeface="Symbol"/>
              <a:buChar char=""/>
              <a:tabLst>
                <a:tab pos="240665" algn="l"/>
              </a:tabLst>
            </a:pPr>
            <a:r>
              <a:rPr lang="en-US" sz="2400" spc="-20" dirty="0">
                <a:solidFill>
                  <a:srgbClr val="3F3F41"/>
                </a:solidFill>
                <a:latin typeface="Fira Sans"/>
                <a:cs typeface="Fira Sans"/>
              </a:rPr>
              <a:t>Available online</a:t>
            </a:r>
            <a:endParaRPr sz="2400" dirty="0">
              <a:latin typeface="Fira Sans"/>
              <a:cs typeface="Fira Sans"/>
            </a:endParaRPr>
          </a:p>
          <a:p>
            <a:pPr marL="240665" indent="-227965">
              <a:lnSpc>
                <a:spcPct val="100000"/>
              </a:lnSpc>
              <a:spcBef>
                <a:spcPts val="1200"/>
              </a:spcBef>
              <a:buSzPct val="46153"/>
              <a:buFont typeface="Symbol"/>
              <a:buChar char=""/>
              <a:tabLst>
                <a:tab pos="240665" algn="l"/>
              </a:tabLst>
            </a:pPr>
            <a:r>
              <a:rPr lang="en-US" sz="2400" spc="-20" dirty="0">
                <a:solidFill>
                  <a:srgbClr val="3F3F41"/>
                </a:solidFill>
                <a:latin typeface="Fira Sans"/>
                <a:cs typeface="Fira Sans"/>
              </a:rPr>
              <a:t>Takes 5 minutes or less</a:t>
            </a:r>
            <a:endParaRPr sz="2400" dirty="0">
              <a:latin typeface="Fira Sans"/>
              <a:cs typeface="Fira Sans"/>
            </a:endParaRPr>
          </a:p>
          <a:p>
            <a:pPr marL="240665" indent="-227965">
              <a:lnSpc>
                <a:spcPct val="100000"/>
              </a:lnSpc>
              <a:spcBef>
                <a:spcPts val="1200"/>
              </a:spcBef>
              <a:buSzPct val="46153"/>
              <a:buFont typeface="Symbol"/>
              <a:buChar char=""/>
              <a:tabLst>
                <a:tab pos="240665" algn="l"/>
              </a:tabLst>
            </a:pPr>
            <a:r>
              <a:rPr lang="en-US" sz="2400" spc="-20" dirty="0">
                <a:solidFill>
                  <a:srgbClr val="3F3F41"/>
                </a:solidFill>
                <a:latin typeface="Fira Sans"/>
                <a:cs typeface="Fira Sans"/>
              </a:rPr>
              <a:t>Available in multiple languages</a:t>
            </a:r>
          </a:p>
          <a:p>
            <a:pPr marL="240665" indent="-227965">
              <a:lnSpc>
                <a:spcPct val="100000"/>
              </a:lnSpc>
              <a:spcBef>
                <a:spcPts val="1200"/>
              </a:spcBef>
              <a:buSzPct val="46153"/>
              <a:buFont typeface="Symbol"/>
              <a:buChar char=""/>
              <a:tabLst>
                <a:tab pos="240665" algn="l"/>
              </a:tabLst>
            </a:pPr>
            <a:r>
              <a:rPr lang="en-US" sz="2400" b="1" spc="-20" dirty="0">
                <a:solidFill>
                  <a:srgbClr val="3F3F41"/>
                </a:solidFill>
                <a:latin typeface="Fira Sans"/>
                <a:cs typeface="Fira Sans"/>
              </a:rPr>
              <a:t>100 people can win a $10 gift card for completing the survey</a:t>
            </a:r>
            <a:endParaRPr sz="2400" b="1" dirty="0">
              <a:latin typeface="Fira Sans"/>
              <a:cs typeface="Fira Sans"/>
            </a:endParaRPr>
          </a:p>
        </p:txBody>
      </p:sp>
      <p:sp>
        <p:nvSpPr>
          <p:cNvPr id="9" name="object 9">
            <a:extLst>
              <a:ext uri="{FF2B5EF4-FFF2-40B4-BE49-F238E27FC236}">
                <a16:creationId xmlns:a16="http://schemas.microsoft.com/office/drawing/2014/main" id="{5BA1A942-32FF-BF53-346A-17E75BE78915}"/>
              </a:ext>
            </a:extLst>
          </p:cNvPr>
          <p:cNvSpPr txBox="1"/>
          <p:nvPr/>
        </p:nvSpPr>
        <p:spPr>
          <a:xfrm>
            <a:off x="444500" y="14100809"/>
            <a:ext cx="9222741" cy="1115049"/>
          </a:xfrm>
          <a:prstGeom prst="rect">
            <a:avLst/>
          </a:prstGeom>
        </p:spPr>
        <p:txBody>
          <a:bodyPr vert="horz" wrap="square" lIns="0" tIns="6985" rIns="0" bIns="0" rtlCol="0">
            <a:spAutoFit/>
          </a:bodyPr>
          <a:lstStyle/>
          <a:p>
            <a:r>
              <a:rPr lang="en-US" sz="1800" dirty="0">
                <a:solidFill>
                  <a:schemeClr val="bg1"/>
                </a:solidFill>
                <a:latin typeface="Fira Sans" panose="020B0503050000020004" pitchFamily="34" charset="0"/>
              </a:rPr>
              <a:t>The CTR law requires WSDOT to report on CTR program performance. The survey helps us understand and report reductions in air pollution and energy use and monitor the effectiveness of CTR programs implemented at your business. </a:t>
            </a:r>
          </a:p>
          <a:p>
            <a:r>
              <a:rPr lang="en-US" sz="1800" dirty="0">
                <a:solidFill>
                  <a:schemeClr val="bg1"/>
                </a:solidFill>
                <a:latin typeface="Fira Sans" panose="020B0503050000020004" pitchFamily="34" charset="0"/>
              </a:rPr>
              <a:t>Visit </a:t>
            </a:r>
            <a:r>
              <a:rPr lang="en-US" sz="1800" dirty="0">
                <a:solidFill>
                  <a:schemeClr val="bg1"/>
                </a:solidFill>
                <a:latin typeface="Fira Sans" panose="020B0503050000020004" pitchFamily="34" charset="0"/>
                <a:hlinkClick r:id="rId3">
                  <a:extLst>
                    <a:ext uri="{A12FA001-AC4F-418D-AE19-62706E023703}">
                      <ahyp:hlinkClr xmlns:ahyp="http://schemas.microsoft.com/office/drawing/2018/hyperlinkcolor" val="tx"/>
                    </a:ext>
                  </a:extLst>
                </a:hlinkClick>
              </a:rPr>
              <a:t>tdmboard.com</a:t>
            </a:r>
            <a:r>
              <a:rPr lang="en-US" sz="1800" dirty="0">
                <a:solidFill>
                  <a:schemeClr val="bg1"/>
                </a:solidFill>
                <a:latin typeface="Fira Sans" panose="020B0503050000020004" pitchFamily="34" charset="0"/>
              </a:rPr>
              <a:t> for more information.</a:t>
            </a:r>
          </a:p>
        </p:txBody>
      </p:sp>
      <p:pic>
        <p:nvPicPr>
          <p:cNvPr id="11" name="Picture 10" descr="A person riding a bicycle&#10;&#10;AI-generated content may be incorrect.">
            <a:extLst>
              <a:ext uri="{FF2B5EF4-FFF2-40B4-BE49-F238E27FC236}">
                <a16:creationId xmlns:a16="http://schemas.microsoft.com/office/drawing/2014/main" id="{6B34CC6C-1803-5A6E-A517-5003185134B0}"/>
              </a:ext>
            </a:extLst>
          </p:cNvPr>
          <p:cNvPicPr>
            <a:picLocks noChangeAspect="1"/>
          </p:cNvPicPr>
          <p:nvPr/>
        </p:nvPicPr>
        <p:blipFill>
          <a:blip r:embed="rId4" cstate="print">
            <a:extLst>
              <a:ext uri="{28A0092B-C50C-407E-A947-70E740481C1C}">
                <a14:useLocalDpi xmlns:a14="http://schemas.microsoft.com/office/drawing/2010/main" val="0"/>
              </a:ext>
            </a:extLst>
          </a:blip>
          <a:srcRect l="29350" r="13356"/>
          <a:stretch>
            <a:fillRect/>
          </a:stretch>
        </p:blipFill>
        <p:spPr>
          <a:xfrm>
            <a:off x="4872459" y="3475989"/>
            <a:ext cx="4798948" cy="5650738"/>
          </a:xfrm>
          <a:prstGeom prst="rect">
            <a:avLst/>
          </a:prstGeom>
        </p:spPr>
      </p:pic>
      <p:pic>
        <p:nvPicPr>
          <p:cNvPr id="1026" name="Picture 2">
            <a:extLst>
              <a:ext uri="{FF2B5EF4-FFF2-40B4-BE49-F238E27FC236}">
                <a16:creationId xmlns:a16="http://schemas.microsoft.com/office/drawing/2014/main" id="{E7783F8E-C599-CC7A-9A15-F382985EC1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644" y="10161794"/>
            <a:ext cx="3200400" cy="3200400"/>
          </a:xfrm>
          <a:prstGeom prst="rect">
            <a:avLst/>
          </a:prstGeom>
          <a:noFill/>
          <a:ln>
            <a:noFill/>
          </a:ln>
          <a:effectLst/>
          <a:extLst>
            <a:ext uri="{909E8E84-426E-40DD-AFC4-6F175D3DCCD1}">
              <a14:hiddenFill xmlns:a14="http://schemas.microsoft.com/office/drawing/2010/main">
                <a:solidFill>
                  <a:srgbClr val="3070AB"/>
                </a:solidFill>
              </a14:hiddenFill>
            </a:ext>
            <a:ext uri="{91240B29-F687-4F45-9708-019B960494DF}">
              <a14:hiddenLine xmlns:a14="http://schemas.microsoft.com/office/drawing/2010/main" w="25400" algn="ctr">
                <a:solidFill>
                  <a:srgbClr val="203C5A"/>
                </a:solidFill>
                <a:miter lim="800000"/>
                <a:headEnd/>
                <a:tailEnd/>
              </a14:hiddenLine>
            </a:ext>
            <a:ext uri="{AF507438-7753-43E0-B8FC-AC1667EBCBE1}">
              <a14:hiddenEffects xmlns:a14="http://schemas.microsoft.com/office/drawing/2010/main">
                <a:effectLst>
                  <a:outerShdw dist="35921" dir="2700000" algn="ctr" rotWithShape="0">
                    <a:srgbClr val="203C5A"/>
                  </a:outerShdw>
                </a:effectLst>
              </a14:hiddenEffects>
            </a:ext>
          </a:extLst>
        </p:spPr>
      </p:pic>
      <p:pic>
        <p:nvPicPr>
          <p:cNvPr id="1027" name="Picture 3">
            <a:extLst>
              <a:ext uri="{FF2B5EF4-FFF2-40B4-BE49-F238E27FC236}">
                <a16:creationId xmlns:a16="http://schemas.microsoft.com/office/drawing/2014/main" id="{947EA358-E727-B451-16AE-C2683DE7C6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013" y="11073019"/>
            <a:ext cx="2633662" cy="1377950"/>
          </a:xfrm>
          <a:prstGeom prst="rect">
            <a:avLst/>
          </a:prstGeom>
          <a:noFill/>
          <a:ln>
            <a:noFill/>
          </a:ln>
          <a:effectLst/>
          <a:extLst>
            <a:ext uri="{909E8E84-426E-40DD-AFC4-6F175D3DCCD1}">
              <a14:hiddenFill xmlns:a14="http://schemas.microsoft.com/office/drawing/2010/main">
                <a:solidFill>
                  <a:srgbClr val="3070AB"/>
                </a:solidFill>
              </a14:hiddenFill>
            </a:ext>
            <a:ext uri="{91240B29-F687-4F45-9708-019B960494DF}">
              <a14:hiddenLine xmlns:a14="http://schemas.microsoft.com/office/drawing/2010/main" w="25400" algn="ctr">
                <a:solidFill>
                  <a:srgbClr val="203C5A"/>
                </a:solidFill>
                <a:miter lim="800000"/>
                <a:headEnd/>
                <a:tailEnd/>
              </a14:hiddenLine>
            </a:ext>
            <a:ext uri="{AF507438-7753-43E0-B8FC-AC1667EBCBE1}">
              <a14:hiddenEffects xmlns:a14="http://schemas.microsoft.com/office/drawing/2010/main">
                <a:effectLst>
                  <a:outerShdw dist="35921" dir="2700000" algn="ctr" rotWithShape="0">
                    <a:srgbClr val="203C5A"/>
                  </a:outerShdw>
                </a:effectLst>
              </a14:hiddenEffects>
            </a:ext>
          </a:extLst>
        </p:spPr>
      </p:pic>
    </p:spTree>
    <p:extLst>
      <p:ext uri="{BB962C8B-B14F-4D97-AF65-F5344CB8AC3E}">
        <p14:creationId xmlns:p14="http://schemas.microsoft.com/office/powerpoint/2010/main" val="593810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C85C2-8A48-6FA2-8B92-239B419CDDB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955CFBA-EADA-7EDA-2284-0EDCBDBF6F9C}"/>
              </a:ext>
            </a:extLst>
          </p:cNvPr>
          <p:cNvSpPr/>
          <p:nvPr/>
        </p:nvSpPr>
        <p:spPr>
          <a:xfrm>
            <a:off x="0" y="2743200"/>
            <a:ext cx="10058400" cy="11085195"/>
          </a:xfrm>
          <a:custGeom>
            <a:avLst/>
            <a:gdLst/>
            <a:ahLst/>
            <a:cxnLst/>
            <a:rect l="l" t="t" r="r" b="b"/>
            <a:pathLst>
              <a:path w="10058400" h="11085194">
                <a:moveTo>
                  <a:pt x="0" y="0"/>
                </a:moveTo>
                <a:lnTo>
                  <a:pt x="0" y="11084814"/>
                </a:lnTo>
                <a:lnTo>
                  <a:pt x="10058400" y="11084814"/>
                </a:lnTo>
                <a:lnTo>
                  <a:pt x="10058400" y="0"/>
                </a:lnTo>
                <a:lnTo>
                  <a:pt x="0" y="0"/>
                </a:lnTo>
                <a:close/>
              </a:path>
            </a:pathLst>
          </a:custGeom>
          <a:solidFill>
            <a:srgbClr val="EAEAEA"/>
          </a:solidFill>
        </p:spPr>
        <p:txBody>
          <a:bodyPr wrap="square" lIns="0" tIns="0" rIns="0" bIns="0" rtlCol="0"/>
          <a:lstStyle/>
          <a:p>
            <a:endParaRPr/>
          </a:p>
        </p:txBody>
      </p:sp>
      <p:sp>
        <p:nvSpPr>
          <p:cNvPr id="3" name="object 3">
            <a:extLst>
              <a:ext uri="{FF2B5EF4-FFF2-40B4-BE49-F238E27FC236}">
                <a16:creationId xmlns:a16="http://schemas.microsoft.com/office/drawing/2014/main" id="{AEAED165-037C-58E1-CF23-2E0BCD3DB7B6}"/>
              </a:ext>
            </a:extLst>
          </p:cNvPr>
          <p:cNvSpPr txBox="1">
            <a:spLocks noGrp="1"/>
          </p:cNvSpPr>
          <p:nvPr>
            <p:ph type="title"/>
          </p:nvPr>
        </p:nvSpPr>
        <p:spPr>
          <a:xfrm>
            <a:off x="444499" y="411968"/>
            <a:ext cx="9222741" cy="1953227"/>
          </a:xfrm>
          <a:prstGeom prst="rect">
            <a:avLst/>
          </a:prstGeom>
        </p:spPr>
        <p:txBody>
          <a:bodyPr vert="horz" wrap="square" lIns="0" tIns="12700" rIns="0" bIns="0" rtlCol="0">
            <a:spAutoFit/>
          </a:bodyPr>
          <a:lstStyle/>
          <a:p>
            <a:pPr marL="12700" marR="5080" algn="ctr">
              <a:lnSpc>
                <a:spcPct val="108400"/>
              </a:lnSpc>
              <a:spcBef>
                <a:spcPts val="100"/>
              </a:spcBef>
              <a:tabLst>
                <a:tab pos="3052445" algn="l"/>
              </a:tabLst>
            </a:pPr>
            <a:r>
              <a:rPr lang="en-US" sz="6000" dirty="0">
                <a:solidFill>
                  <a:schemeClr val="tx2"/>
                </a:solidFill>
              </a:rPr>
              <a:t>Commute Trip Reduction Survey</a:t>
            </a:r>
            <a:endParaRPr sz="6000" spc="-10" dirty="0">
              <a:solidFill>
                <a:schemeClr val="tx2"/>
              </a:solidFill>
            </a:endParaRPr>
          </a:p>
        </p:txBody>
      </p:sp>
      <p:sp>
        <p:nvSpPr>
          <p:cNvPr id="4" name="object 4">
            <a:extLst>
              <a:ext uri="{FF2B5EF4-FFF2-40B4-BE49-F238E27FC236}">
                <a16:creationId xmlns:a16="http://schemas.microsoft.com/office/drawing/2014/main" id="{8F2810C2-3345-7DC5-44B1-440DBC996E17}"/>
              </a:ext>
            </a:extLst>
          </p:cNvPr>
          <p:cNvSpPr txBox="1">
            <a:spLocks noGrp="1"/>
          </p:cNvSpPr>
          <p:nvPr>
            <p:ph type="body" idx="1"/>
          </p:nvPr>
        </p:nvSpPr>
        <p:spPr>
          <a:xfrm>
            <a:off x="391159" y="3475989"/>
            <a:ext cx="4700270" cy="6685805"/>
          </a:xfrm>
          <a:prstGeom prst="rect">
            <a:avLst/>
          </a:prstGeom>
        </p:spPr>
        <p:txBody>
          <a:bodyPr vert="horz" wrap="square" lIns="0" tIns="12065" rIns="0" bIns="0" rtlCol="0">
            <a:spAutoFit/>
          </a:bodyPr>
          <a:lstStyle/>
          <a:p>
            <a:pPr marL="12700" marR="5080">
              <a:lnSpc>
                <a:spcPct val="100200"/>
              </a:lnSpc>
              <a:spcBef>
                <a:spcPts val="95"/>
              </a:spcBef>
            </a:pPr>
            <a:r>
              <a:rPr lang="en-US" dirty="0"/>
              <a:t>Take the Survey!</a:t>
            </a:r>
            <a:endParaRPr spc="-10" dirty="0"/>
          </a:p>
          <a:p>
            <a:pPr marL="12700" marR="174625">
              <a:lnSpc>
                <a:spcPct val="100000"/>
              </a:lnSpc>
              <a:spcBef>
                <a:spcPts val="1225"/>
              </a:spcBef>
            </a:pPr>
            <a:r>
              <a:rPr lang="en-US" sz="2400" b="0" spc="-10" dirty="0">
                <a:solidFill>
                  <a:srgbClr val="3F3F41"/>
                </a:solidFill>
                <a:latin typeface="Fira Sans"/>
                <a:cs typeface="Fira Sans"/>
              </a:rPr>
              <a:t>Our </a:t>
            </a:r>
            <a:r>
              <a:rPr lang="en-US" sz="2400" spc="-10" dirty="0">
                <a:solidFill>
                  <a:srgbClr val="3F3F41"/>
                </a:solidFill>
                <a:latin typeface="Fira Sans"/>
                <a:cs typeface="Fira Sans"/>
              </a:rPr>
              <a:t>state-mandated</a:t>
            </a:r>
            <a:r>
              <a:rPr lang="en-US" sz="2400" b="0" spc="-10" dirty="0">
                <a:solidFill>
                  <a:srgbClr val="3F3F41"/>
                </a:solidFill>
                <a:latin typeface="Fira Sans"/>
                <a:cs typeface="Fira Sans"/>
              </a:rPr>
              <a:t> Commute Trip Reduction transportation survey is happening from </a:t>
            </a:r>
            <a:r>
              <a:rPr lang="en-US" sz="2400" b="0" spc="-10" dirty="0">
                <a:solidFill>
                  <a:srgbClr val="3F3F41"/>
                </a:solidFill>
                <a:highlight>
                  <a:srgbClr val="FFFF00"/>
                </a:highlight>
                <a:latin typeface="Fira Sans"/>
                <a:cs typeface="Fira Sans"/>
              </a:rPr>
              <a:t>[INSERT SURVEY DATES]</a:t>
            </a:r>
            <a:r>
              <a:rPr lang="en-US" sz="2400" b="0" spc="-10" dirty="0">
                <a:solidFill>
                  <a:srgbClr val="3F3F41"/>
                </a:solidFill>
                <a:latin typeface="Fira Sans"/>
                <a:cs typeface="Fira Sans"/>
              </a:rPr>
              <a:t>.</a:t>
            </a:r>
          </a:p>
          <a:p>
            <a:pPr marL="12700" marR="174625">
              <a:lnSpc>
                <a:spcPct val="100000"/>
              </a:lnSpc>
              <a:spcBef>
                <a:spcPts val="1225"/>
              </a:spcBef>
            </a:pPr>
            <a:endParaRPr lang="en-US" sz="2400" b="0" spc="-10" dirty="0">
              <a:solidFill>
                <a:srgbClr val="3F3F41"/>
              </a:solidFill>
              <a:latin typeface="Fira Sans"/>
              <a:cs typeface="Fira Sans"/>
            </a:endParaRPr>
          </a:p>
          <a:p>
            <a:pPr marL="12700" marR="425450">
              <a:lnSpc>
                <a:spcPts val="3130"/>
              </a:lnSpc>
              <a:spcBef>
                <a:spcPts val="90"/>
              </a:spcBef>
            </a:pPr>
            <a:r>
              <a:rPr lang="en-US" sz="2400" b="0" spc="-10" dirty="0">
                <a:solidFill>
                  <a:srgbClr val="3F3F41"/>
                </a:solidFill>
                <a:latin typeface="Fira Sans"/>
                <a:cs typeface="Fira Sans"/>
              </a:rPr>
              <a:t>The surveys asks how employees get to work on a typical week and is how we track our performance over time. </a:t>
            </a:r>
          </a:p>
          <a:p>
            <a:pPr marL="12700" marR="425450">
              <a:lnSpc>
                <a:spcPts val="3130"/>
              </a:lnSpc>
              <a:spcBef>
                <a:spcPts val="90"/>
              </a:spcBef>
            </a:pPr>
            <a:endParaRPr lang="en-US" sz="2400" b="0" spc="-10" dirty="0">
              <a:solidFill>
                <a:srgbClr val="3F3F41"/>
              </a:solidFill>
              <a:latin typeface="Fira Sans"/>
              <a:cs typeface="Fira Sans"/>
            </a:endParaRPr>
          </a:p>
          <a:p>
            <a:pPr marL="12700" marR="425450">
              <a:lnSpc>
                <a:spcPts val="3130"/>
              </a:lnSpc>
              <a:spcBef>
                <a:spcPts val="90"/>
              </a:spcBef>
            </a:pPr>
            <a:r>
              <a:rPr lang="en-US" sz="2400" b="0" spc="-10" dirty="0">
                <a:solidFill>
                  <a:srgbClr val="3F3F41"/>
                </a:solidFill>
                <a:latin typeface="Fira Sans"/>
                <a:cs typeface="Fira Sans"/>
              </a:rPr>
              <a:t>Your participation is critical to meeting the program requirements!</a:t>
            </a:r>
          </a:p>
          <a:p>
            <a:pPr marL="12700" marR="425450">
              <a:lnSpc>
                <a:spcPts val="3130"/>
              </a:lnSpc>
              <a:spcBef>
                <a:spcPts val="90"/>
              </a:spcBef>
            </a:pPr>
            <a:endParaRPr sz="2600" dirty="0">
              <a:latin typeface="Fira Sans"/>
              <a:cs typeface="Fira Sans"/>
            </a:endParaRPr>
          </a:p>
        </p:txBody>
      </p:sp>
      <p:sp>
        <p:nvSpPr>
          <p:cNvPr id="8" name="object 8">
            <a:extLst>
              <a:ext uri="{FF2B5EF4-FFF2-40B4-BE49-F238E27FC236}">
                <a16:creationId xmlns:a16="http://schemas.microsoft.com/office/drawing/2014/main" id="{ED1B2345-91D4-2F14-66F9-3DFCDAC0947E}"/>
              </a:ext>
            </a:extLst>
          </p:cNvPr>
          <p:cNvSpPr txBox="1"/>
          <p:nvPr/>
        </p:nvSpPr>
        <p:spPr>
          <a:xfrm>
            <a:off x="4727574" y="10161794"/>
            <a:ext cx="4939666" cy="2966197"/>
          </a:xfrm>
          <a:prstGeom prst="rect">
            <a:avLst/>
          </a:prstGeom>
        </p:spPr>
        <p:txBody>
          <a:bodyPr vert="horz" wrap="square" lIns="0" tIns="11430" rIns="0" bIns="0" rtlCol="0">
            <a:spAutoFit/>
          </a:bodyPr>
          <a:lstStyle/>
          <a:p>
            <a:pPr marL="12700" marR="5080">
              <a:lnSpc>
                <a:spcPct val="100400"/>
              </a:lnSpc>
              <a:spcBef>
                <a:spcPts val="90"/>
              </a:spcBef>
            </a:pPr>
            <a:r>
              <a:rPr lang="en-US" sz="3200" b="1" dirty="0">
                <a:solidFill>
                  <a:srgbClr val="007BC1"/>
                </a:solidFill>
                <a:latin typeface="Fira Sans SemiBold"/>
                <a:ea typeface="+mn-ea"/>
              </a:rPr>
              <a:t>Taking the survey is easy!</a:t>
            </a:r>
            <a:endParaRPr sz="3200" b="1" dirty="0">
              <a:solidFill>
                <a:srgbClr val="007BC1"/>
              </a:solidFill>
              <a:latin typeface="Fira Sans SemiBold"/>
              <a:ea typeface="+mn-ea"/>
            </a:endParaRPr>
          </a:p>
          <a:p>
            <a:pPr marL="240665" indent="-227965">
              <a:lnSpc>
                <a:spcPct val="100000"/>
              </a:lnSpc>
              <a:spcBef>
                <a:spcPts val="1205"/>
              </a:spcBef>
              <a:buSzPct val="46153"/>
              <a:buFont typeface="Symbol"/>
              <a:buChar char=""/>
              <a:tabLst>
                <a:tab pos="240665" algn="l"/>
              </a:tabLst>
            </a:pPr>
            <a:r>
              <a:rPr lang="en-US" sz="2400" spc="-20" dirty="0">
                <a:solidFill>
                  <a:srgbClr val="3F3F41"/>
                </a:solidFill>
                <a:latin typeface="Fira Sans"/>
                <a:cs typeface="Fira Sans"/>
              </a:rPr>
              <a:t>Available online</a:t>
            </a:r>
            <a:endParaRPr sz="2400" dirty="0">
              <a:latin typeface="Fira Sans"/>
              <a:cs typeface="Fira Sans"/>
            </a:endParaRPr>
          </a:p>
          <a:p>
            <a:pPr marL="240665" indent="-227965">
              <a:lnSpc>
                <a:spcPct val="100000"/>
              </a:lnSpc>
              <a:spcBef>
                <a:spcPts val="1200"/>
              </a:spcBef>
              <a:buSzPct val="46153"/>
              <a:buFont typeface="Symbol"/>
              <a:buChar char=""/>
              <a:tabLst>
                <a:tab pos="240665" algn="l"/>
              </a:tabLst>
            </a:pPr>
            <a:r>
              <a:rPr lang="en-US" sz="2400" spc="-20" dirty="0">
                <a:solidFill>
                  <a:srgbClr val="3F3F41"/>
                </a:solidFill>
                <a:latin typeface="Fira Sans"/>
                <a:cs typeface="Fira Sans"/>
              </a:rPr>
              <a:t>Takes 5 minutes or less</a:t>
            </a:r>
            <a:endParaRPr sz="2400" dirty="0">
              <a:latin typeface="Fira Sans"/>
              <a:cs typeface="Fira Sans"/>
            </a:endParaRPr>
          </a:p>
          <a:p>
            <a:pPr marL="240665" indent="-227965">
              <a:lnSpc>
                <a:spcPct val="100000"/>
              </a:lnSpc>
              <a:spcBef>
                <a:spcPts val="1200"/>
              </a:spcBef>
              <a:buSzPct val="46153"/>
              <a:buFont typeface="Symbol"/>
              <a:buChar char=""/>
              <a:tabLst>
                <a:tab pos="240665" algn="l"/>
              </a:tabLst>
            </a:pPr>
            <a:r>
              <a:rPr lang="en-US" sz="2400" spc="-20" dirty="0">
                <a:solidFill>
                  <a:srgbClr val="3F3F41"/>
                </a:solidFill>
                <a:latin typeface="Fira Sans"/>
                <a:cs typeface="Fira Sans"/>
              </a:rPr>
              <a:t>Available in multiple languages</a:t>
            </a:r>
          </a:p>
          <a:p>
            <a:pPr marL="240665" indent="-227965">
              <a:lnSpc>
                <a:spcPct val="100000"/>
              </a:lnSpc>
              <a:spcBef>
                <a:spcPts val="1200"/>
              </a:spcBef>
              <a:buSzPct val="46153"/>
              <a:buFont typeface="Symbol"/>
              <a:buChar char=""/>
              <a:tabLst>
                <a:tab pos="240665" algn="l"/>
              </a:tabLst>
            </a:pPr>
            <a:r>
              <a:rPr lang="en-US" sz="2400" b="1" spc="-20" dirty="0">
                <a:solidFill>
                  <a:srgbClr val="3F3F41"/>
                </a:solidFill>
                <a:latin typeface="Fira Sans"/>
                <a:cs typeface="Fira Sans"/>
              </a:rPr>
              <a:t>100 people can win a $10 gift card for completing the survey</a:t>
            </a:r>
            <a:endParaRPr sz="2400" b="1" dirty="0">
              <a:latin typeface="Fira Sans"/>
              <a:cs typeface="Fira Sans"/>
            </a:endParaRPr>
          </a:p>
        </p:txBody>
      </p:sp>
      <p:sp>
        <p:nvSpPr>
          <p:cNvPr id="9" name="object 9">
            <a:extLst>
              <a:ext uri="{FF2B5EF4-FFF2-40B4-BE49-F238E27FC236}">
                <a16:creationId xmlns:a16="http://schemas.microsoft.com/office/drawing/2014/main" id="{0CC06DC6-EEEC-9076-B50C-C96775241785}"/>
              </a:ext>
            </a:extLst>
          </p:cNvPr>
          <p:cNvSpPr txBox="1"/>
          <p:nvPr/>
        </p:nvSpPr>
        <p:spPr>
          <a:xfrm>
            <a:off x="444500" y="14100809"/>
            <a:ext cx="9222741" cy="1115049"/>
          </a:xfrm>
          <a:prstGeom prst="rect">
            <a:avLst/>
          </a:prstGeom>
        </p:spPr>
        <p:txBody>
          <a:bodyPr vert="horz" wrap="square" lIns="0" tIns="6985" rIns="0" bIns="0" rtlCol="0">
            <a:spAutoFit/>
          </a:bodyPr>
          <a:lstStyle/>
          <a:p>
            <a:r>
              <a:rPr lang="en-US" sz="1800" dirty="0">
                <a:solidFill>
                  <a:schemeClr val="bg1"/>
                </a:solidFill>
                <a:latin typeface="Fira Sans" panose="020B0503050000020004" pitchFamily="34" charset="0"/>
              </a:rPr>
              <a:t>The CTR law requires WSDOT to report on CTR program performance. The survey helps us understand and report reductions in air pollution and energy use and monitor the effectiveness of CTR programs implemented at your business. </a:t>
            </a:r>
          </a:p>
          <a:p>
            <a:r>
              <a:rPr lang="en-US" sz="1800" dirty="0">
                <a:solidFill>
                  <a:schemeClr val="bg1"/>
                </a:solidFill>
                <a:latin typeface="Fira Sans" panose="020B0503050000020004" pitchFamily="34" charset="0"/>
              </a:rPr>
              <a:t>Visit </a:t>
            </a:r>
            <a:r>
              <a:rPr lang="en-US" sz="1800" dirty="0">
                <a:solidFill>
                  <a:schemeClr val="bg1"/>
                </a:solidFill>
                <a:latin typeface="Fira Sans" panose="020B0503050000020004" pitchFamily="34" charset="0"/>
                <a:hlinkClick r:id="rId3">
                  <a:extLst>
                    <a:ext uri="{A12FA001-AC4F-418D-AE19-62706E023703}">
                      <ahyp:hlinkClr xmlns:ahyp="http://schemas.microsoft.com/office/drawing/2018/hyperlinkcolor" val="tx"/>
                    </a:ext>
                  </a:extLst>
                </a:hlinkClick>
              </a:rPr>
              <a:t>tdmboard.com</a:t>
            </a:r>
            <a:r>
              <a:rPr lang="en-US" sz="1800" dirty="0">
                <a:solidFill>
                  <a:schemeClr val="bg1"/>
                </a:solidFill>
                <a:latin typeface="Fira Sans" panose="020B0503050000020004" pitchFamily="34" charset="0"/>
              </a:rPr>
              <a:t> for more information.</a:t>
            </a:r>
          </a:p>
        </p:txBody>
      </p:sp>
      <p:pic>
        <p:nvPicPr>
          <p:cNvPr id="11" name="Picture 10">
            <a:extLst>
              <a:ext uri="{FF2B5EF4-FFF2-40B4-BE49-F238E27FC236}">
                <a16:creationId xmlns:a16="http://schemas.microsoft.com/office/drawing/2014/main" id="{B6FDEF55-EBEF-3540-44D8-EE448A2DF20C}"/>
              </a:ext>
            </a:extLst>
          </p:cNvPr>
          <p:cNvPicPr>
            <a:picLocks noChangeAspect="1"/>
          </p:cNvPicPr>
          <p:nvPr/>
        </p:nvPicPr>
        <p:blipFill>
          <a:blip r:embed="rId4" cstate="print">
            <a:extLst>
              <a:ext uri="{28A0092B-C50C-407E-A947-70E740481C1C}">
                <a14:useLocalDpi xmlns:a14="http://schemas.microsoft.com/office/drawing/2010/main" val="0"/>
              </a:ext>
            </a:extLst>
          </a:blip>
          <a:srcRect l="21607" r="21607"/>
          <a:stretch/>
        </p:blipFill>
        <p:spPr>
          <a:xfrm>
            <a:off x="4872459" y="3475989"/>
            <a:ext cx="4798948" cy="5650738"/>
          </a:xfrm>
          <a:prstGeom prst="rect">
            <a:avLst/>
          </a:prstGeom>
        </p:spPr>
      </p:pic>
      <p:pic>
        <p:nvPicPr>
          <p:cNvPr id="1026" name="Picture 2">
            <a:extLst>
              <a:ext uri="{FF2B5EF4-FFF2-40B4-BE49-F238E27FC236}">
                <a16:creationId xmlns:a16="http://schemas.microsoft.com/office/drawing/2014/main" id="{923585FA-D93C-21F4-CF19-0E0F726EA3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644" y="10161794"/>
            <a:ext cx="3200400" cy="3200400"/>
          </a:xfrm>
          <a:prstGeom prst="rect">
            <a:avLst/>
          </a:prstGeom>
          <a:noFill/>
          <a:ln>
            <a:noFill/>
          </a:ln>
          <a:effectLst/>
          <a:extLst>
            <a:ext uri="{909E8E84-426E-40DD-AFC4-6F175D3DCCD1}">
              <a14:hiddenFill xmlns:a14="http://schemas.microsoft.com/office/drawing/2010/main">
                <a:solidFill>
                  <a:srgbClr val="3070AB"/>
                </a:solidFill>
              </a14:hiddenFill>
            </a:ext>
            <a:ext uri="{91240B29-F687-4F45-9708-019B960494DF}">
              <a14:hiddenLine xmlns:a14="http://schemas.microsoft.com/office/drawing/2010/main" w="25400" algn="ctr">
                <a:solidFill>
                  <a:srgbClr val="203C5A"/>
                </a:solidFill>
                <a:miter lim="800000"/>
                <a:headEnd/>
                <a:tailEnd/>
              </a14:hiddenLine>
            </a:ext>
            <a:ext uri="{AF507438-7753-43E0-B8FC-AC1667EBCBE1}">
              <a14:hiddenEffects xmlns:a14="http://schemas.microsoft.com/office/drawing/2010/main">
                <a:effectLst>
                  <a:outerShdw dist="35921" dir="2700000" algn="ctr" rotWithShape="0">
                    <a:srgbClr val="203C5A"/>
                  </a:outerShdw>
                </a:effectLst>
              </a14:hiddenEffects>
            </a:ext>
          </a:extLst>
        </p:spPr>
      </p:pic>
      <p:pic>
        <p:nvPicPr>
          <p:cNvPr id="1027" name="Picture 3">
            <a:extLst>
              <a:ext uri="{FF2B5EF4-FFF2-40B4-BE49-F238E27FC236}">
                <a16:creationId xmlns:a16="http://schemas.microsoft.com/office/drawing/2014/main" id="{805A4A50-F9BD-65DB-562F-C89DD93A0D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013" y="11073019"/>
            <a:ext cx="2633662" cy="1377950"/>
          </a:xfrm>
          <a:prstGeom prst="rect">
            <a:avLst/>
          </a:prstGeom>
          <a:noFill/>
          <a:ln>
            <a:noFill/>
          </a:ln>
          <a:effectLst/>
          <a:extLst>
            <a:ext uri="{909E8E84-426E-40DD-AFC4-6F175D3DCCD1}">
              <a14:hiddenFill xmlns:a14="http://schemas.microsoft.com/office/drawing/2010/main">
                <a:solidFill>
                  <a:srgbClr val="3070AB"/>
                </a:solidFill>
              </a14:hiddenFill>
            </a:ext>
            <a:ext uri="{91240B29-F687-4F45-9708-019B960494DF}">
              <a14:hiddenLine xmlns:a14="http://schemas.microsoft.com/office/drawing/2010/main" w="25400" algn="ctr">
                <a:solidFill>
                  <a:srgbClr val="203C5A"/>
                </a:solidFill>
                <a:miter lim="800000"/>
                <a:headEnd/>
                <a:tailEnd/>
              </a14:hiddenLine>
            </a:ext>
            <a:ext uri="{AF507438-7753-43E0-B8FC-AC1667EBCBE1}">
              <a14:hiddenEffects xmlns:a14="http://schemas.microsoft.com/office/drawing/2010/main">
                <a:effectLst>
                  <a:outerShdw dist="35921" dir="2700000" algn="ctr" rotWithShape="0">
                    <a:srgbClr val="203C5A"/>
                  </a:outerShdw>
                </a:effectLst>
              </a14:hiddenEffects>
            </a:ext>
          </a:extLst>
        </p:spPr>
      </p:pic>
    </p:spTree>
    <p:extLst>
      <p:ext uri="{BB962C8B-B14F-4D97-AF65-F5344CB8AC3E}">
        <p14:creationId xmlns:p14="http://schemas.microsoft.com/office/powerpoint/2010/main" val="53331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F5306-9BD9-6C1D-73A8-D5A0684DB01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C8B8761-0D7C-3621-AE7B-D87FD0422F8E}"/>
              </a:ext>
            </a:extLst>
          </p:cNvPr>
          <p:cNvSpPr/>
          <p:nvPr/>
        </p:nvSpPr>
        <p:spPr>
          <a:xfrm>
            <a:off x="0" y="2743200"/>
            <a:ext cx="10058400" cy="11085195"/>
          </a:xfrm>
          <a:custGeom>
            <a:avLst/>
            <a:gdLst/>
            <a:ahLst/>
            <a:cxnLst/>
            <a:rect l="l" t="t" r="r" b="b"/>
            <a:pathLst>
              <a:path w="10058400" h="11085194">
                <a:moveTo>
                  <a:pt x="0" y="0"/>
                </a:moveTo>
                <a:lnTo>
                  <a:pt x="0" y="11084814"/>
                </a:lnTo>
                <a:lnTo>
                  <a:pt x="10058400" y="11084814"/>
                </a:lnTo>
                <a:lnTo>
                  <a:pt x="10058400" y="0"/>
                </a:lnTo>
                <a:lnTo>
                  <a:pt x="0" y="0"/>
                </a:lnTo>
                <a:close/>
              </a:path>
            </a:pathLst>
          </a:custGeom>
          <a:solidFill>
            <a:srgbClr val="EAEAEA"/>
          </a:solidFill>
        </p:spPr>
        <p:txBody>
          <a:bodyPr wrap="square" lIns="0" tIns="0" rIns="0" bIns="0" rtlCol="0"/>
          <a:lstStyle/>
          <a:p>
            <a:endParaRPr/>
          </a:p>
        </p:txBody>
      </p:sp>
      <p:sp>
        <p:nvSpPr>
          <p:cNvPr id="3" name="object 3">
            <a:extLst>
              <a:ext uri="{FF2B5EF4-FFF2-40B4-BE49-F238E27FC236}">
                <a16:creationId xmlns:a16="http://schemas.microsoft.com/office/drawing/2014/main" id="{874C3646-2234-DBEA-DA0A-32416630E174}"/>
              </a:ext>
            </a:extLst>
          </p:cNvPr>
          <p:cNvSpPr txBox="1">
            <a:spLocks noGrp="1"/>
          </p:cNvSpPr>
          <p:nvPr>
            <p:ph type="title"/>
          </p:nvPr>
        </p:nvSpPr>
        <p:spPr>
          <a:xfrm>
            <a:off x="444499" y="411968"/>
            <a:ext cx="9222741" cy="1953227"/>
          </a:xfrm>
          <a:prstGeom prst="rect">
            <a:avLst/>
          </a:prstGeom>
        </p:spPr>
        <p:txBody>
          <a:bodyPr vert="horz" wrap="square" lIns="0" tIns="12700" rIns="0" bIns="0" rtlCol="0">
            <a:spAutoFit/>
          </a:bodyPr>
          <a:lstStyle/>
          <a:p>
            <a:pPr marL="12700" marR="5080" algn="ctr">
              <a:lnSpc>
                <a:spcPct val="108400"/>
              </a:lnSpc>
              <a:spcBef>
                <a:spcPts val="100"/>
              </a:spcBef>
              <a:tabLst>
                <a:tab pos="3052445" algn="l"/>
              </a:tabLst>
            </a:pPr>
            <a:r>
              <a:rPr lang="en-US" sz="6000" dirty="0">
                <a:solidFill>
                  <a:schemeClr val="tx2"/>
                </a:solidFill>
              </a:rPr>
              <a:t>Commute Trip Reduction Survey</a:t>
            </a:r>
            <a:endParaRPr sz="6000" spc="-10" dirty="0">
              <a:solidFill>
                <a:schemeClr val="tx2"/>
              </a:solidFill>
            </a:endParaRPr>
          </a:p>
        </p:txBody>
      </p:sp>
      <p:sp>
        <p:nvSpPr>
          <p:cNvPr id="4" name="object 4">
            <a:extLst>
              <a:ext uri="{FF2B5EF4-FFF2-40B4-BE49-F238E27FC236}">
                <a16:creationId xmlns:a16="http://schemas.microsoft.com/office/drawing/2014/main" id="{553F3CB4-31C5-31E0-CCB9-90A0777530E8}"/>
              </a:ext>
            </a:extLst>
          </p:cNvPr>
          <p:cNvSpPr txBox="1">
            <a:spLocks noGrp="1"/>
          </p:cNvSpPr>
          <p:nvPr>
            <p:ph type="body" idx="1"/>
          </p:nvPr>
        </p:nvSpPr>
        <p:spPr>
          <a:xfrm>
            <a:off x="391159" y="3475989"/>
            <a:ext cx="4700270" cy="6685805"/>
          </a:xfrm>
          <a:prstGeom prst="rect">
            <a:avLst/>
          </a:prstGeom>
        </p:spPr>
        <p:txBody>
          <a:bodyPr vert="horz" wrap="square" lIns="0" tIns="12065" rIns="0" bIns="0" rtlCol="0">
            <a:spAutoFit/>
          </a:bodyPr>
          <a:lstStyle/>
          <a:p>
            <a:pPr marL="12700" marR="5080">
              <a:lnSpc>
                <a:spcPct val="100200"/>
              </a:lnSpc>
              <a:spcBef>
                <a:spcPts val="95"/>
              </a:spcBef>
            </a:pPr>
            <a:r>
              <a:rPr lang="en-US" dirty="0"/>
              <a:t>Take the Survey!</a:t>
            </a:r>
            <a:endParaRPr spc="-10" dirty="0"/>
          </a:p>
          <a:p>
            <a:pPr marL="12700" marR="174625">
              <a:lnSpc>
                <a:spcPct val="100000"/>
              </a:lnSpc>
              <a:spcBef>
                <a:spcPts val="1225"/>
              </a:spcBef>
            </a:pPr>
            <a:r>
              <a:rPr lang="en-US" sz="2400" b="0" spc="-10" dirty="0">
                <a:solidFill>
                  <a:srgbClr val="3F3F41"/>
                </a:solidFill>
                <a:latin typeface="Fira Sans"/>
                <a:cs typeface="Fira Sans"/>
              </a:rPr>
              <a:t>Our </a:t>
            </a:r>
            <a:r>
              <a:rPr lang="en-US" sz="2400" spc="-10" dirty="0">
                <a:solidFill>
                  <a:srgbClr val="3F3F41"/>
                </a:solidFill>
                <a:latin typeface="Fira Sans"/>
                <a:cs typeface="Fira Sans"/>
              </a:rPr>
              <a:t>state-mandated</a:t>
            </a:r>
            <a:r>
              <a:rPr lang="en-US" sz="2400" b="0" spc="-10" dirty="0">
                <a:solidFill>
                  <a:srgbClr val="3F3F41"/>
                </a:solidFill>
                <a:latin typeface="Fira Sans"/>
                <a:cs typeface="Fira Sans"/>
              </a:rPr>
              <a:t> Commute Trip Reduction transportation survey is happening from </a:t>
            </a:r>
            <a:r>
              <a:rPr lang="en-US" sz="2400" b="0" spc="-10" dirty="0">
                <a:solidFill>
                  <a:srgbClr val="3F3F41"/>
                </a:solidFill>
                <a:highlight>
                  <a:srgbClr val="FFFF00"/>
                </a:highlight>
                <a:latin typeface="Fira Sans"/>
                <a:cs typeface="Fira Sans"/>
              </a:rPr>
              <a:t>[INSERT SURVEY DATES]</a:t>
            </a:r>
            <a:r>
              <a:rPr lang="en-US" sz="2400" b="0" spc="-10" dirty="0">
                <a:solidFill>
                  <a:srgbClr val="3F3F41"/>
                </a:solidFill>
                <a:latin typeface="Fira Sans"/>
                <a:cs typeface="Fira Sans"/>
              </a:rPr>
              <a:t>.</a:t>
            </a:r>
          </a:p>
          <a:p>
            <a:pPr marL="12700" marR="174625">
              <a:lnSpc>
                <a:spcPct val="100000"/>
              </a:lnSpc>
              <a:spcBef>
                <a:spcPts val="1225"/>
              </a:spcBef>
            </a:pPr>
            <a:endParaRPr lang="en-US" sz="2400" b="0" spc="-10" dirty="0">
              <a:solidFill>
                <a:srgbClr val="3F3F41"/>
              </a:solidFill>
              <a:latin typeface="Fira Sans"/>
              <a:cs typeface="Fira Sans"/>
            </a:endParaRPr>
          </a:p>
          <a:p>
            <a:pPr marL="12700" marR="425450">
              <a:lnSpc>
                <a:spcPts val="3130"/>
              </a:lnSpc>
              <a:spcBef>
                <a:spcPts val="90"/>
              </a:spcBef>
            </a:pPr>
            <a:r>
              <a:rPr lang="en-US" sz="2400" b="0" spc="-10" dirty="0">
                <a:solidFill>
                  <a:srgbClr val="3F3F41"/>
                </a:solidFill>
                <a:latin typeface="Fira Sans"/>
                <a:cs typeface="Fira Sans"/>
              </a:rPr>
              <a:t>The surveys asks how employees get to work on a typical week and is how we track our performance over time. </a:t>
            </a:r>
          </a:p>
          <a:p>
            <a:pPr marL="12700" marR="425450">
              <a:lnSpc>
                <a:spcPts val="3130"/>
              </a:lnSpc>
              <a:spcBef>
                <a:spcPts val="90"/>
              </a:spcBef>
            </a:pPr>
            <a:endParaRPr lang="en-US" sz="2400" b="0" spc="-10" dirty="0">
              <a:solidFill>
                <a:srgbClr val="3F3F41"/>
              </a:solidFill>
              <a:latin typeface="Fira Sans"/>
              <a:cs typeface="Fira Sans"/>
            </a:endParaRPr>
          </a:p>
          <a:p>
            <a:pPr marL="12700" marR="425450">
              <a:lnSpc>
                <a:spcPts val="3130"/>
              </a:lnSpc>
              <a:spcBef>
                <a:spcPts val="90"/>
              </a:spcBef>
            </a:pPr>
            <a:r>
              <a:rPr lang="en-US" sz="2400" b="0" spc="-10" dirty="0">
                <a:solidFill>
                  <a:srgbClr val="3F3F41"/>
                </a:solidFill>
                <a:latin typeface="Fira Sans"/>
                <a:cs typeface="Fira Sans"/>
              </a:rPr>
              <a:t>Your participation is critical to meeting the program requirements!</a:t>
            </a:r>
          </a:p>
          <a:p>
            <a:pPr marL="12700" marR="425450">
              <a:lnSpc>
                <a:spcPts val="3130"/>
              </a:lnSpc>
              <a:spcBef>
                <a:spcPts val="90"/>
              </a:spcBef>
            </a:pPr>
            <a:endParaRPr sz="2600" dirty="0">
              <a:latin typeface="Fira Sans"/>
              <a:cs typeface="Fira Sans"/>
            </a:endParaRPr>
          </a:p>
        </p:txBody>
      </p:sp>
      <p:sp>
        <p:nvSpPr>
          <p:cNvPr id="8" name="object 8">
            <a:extLst>
              <a:ext uri="{FF2B5EF4-FFF2-40B4-BE49-F238E27FC236}">
                <a16:creationId xmlns:a16="http://schemas.microsoft.com/office/drawing/2014/main" id="{030B33D6-FF49-5634-2AEF-6FF37B4E8F0E}"/>
              </a:ext>
            </a:extLst>
          </p:cNvPr>
          <p:cNvSpPr txBox="1"/>
          <p:nvPr/>
        </p:nvSpPr>
        <p:spPr>
          <a:xfrm>
            <a:off x="4727574" y="10161794"/>
            <a:ext cx="4939666" cy="2966197"/>
          </a:xfrm>
          <a:prstGeom prst="rect">
            <a:avLst/>
          </a:prstGeom>
        </p:spPr>
        <p:txBody>
          <a:bodyPr vert="horz" wrap="square" lIns="0" tIns="11430" rIns="0" bIns="0" rtlCol="0">
            <a:spAutoFit/>
          </a:bodyPr>
          <a:lstStyle/>
          <a:p>
            <a:pPr marL="12700" marR="5080">
              <a:lnSpc>
                <a:spcPct val="100400"/>
              </a:lnSpc>
              <a:spcBef>
                <a:spcPts val="90"/>
              </a:spcBef>
            </a:pPr>
            <a:r>
              <a:rPr lang="en-US" sz="3200" b="1" dirty="0">
                <a:solidFill>
                  <a:srgbClr val="007BC1"/>
                </a:solidFill>
                <a:latin typeface="Fira Sans SemiBold"/>
                <a:ea typeface="+mn-ea"/>
              </a:rPr>
              <a:t>Taking the survey is easy!</a:t>
            </a:r>
            <a:endParaRPr sz="3200" b="1" dirty="0">
              <a:solidFill>
                <a:srgbClr val="007BC1"/>
              </a:solidFill>
              <a:latin typeface="Fira Sans SemiBold"/>
              <a:ea typeface="+mn-ea"/>
            </a:endParaRPr>
          </a:p>
          <a:p>
            <a:pPr marL="240665" indent="-227965">
              <a:lnSpc>
                <a:spcPct val="100000"/>
              </a:lnSpc>
              <a:spcBef>
                <a:spcPts val="1205"/>
              </a:spcBef>
              <a:buSzPct val="46153"/>
              <a:buFont typeface="Symbol"/>
              <a:buChar char=""/>
              <a:tabLst>
                <a:tab pos="240665" algn="l"/>
              </a:tabLst>
            </a:pPr>
            <a:r>
              <a:rPr lang="en-US" sz="2400" spc="-20" dirty="0">
                <a:solidFill>
                  <a:srgbClr val="3F3F41"/>
                </a:solidFill>
                <a:latin typeface="Fira Sans"/>
                <a:cs typeface="Fira Sans"/>
              </a:rPr>
              <a:t>Available online</a:t>
            </a:r>
            <a:endParaRPr sz="2400" dirty="0">
              <a:latin typeface="Fira Sans"/>
              <a:cs typeface="Fira Sans"/>
            </a:endParaRPr>
          </a:p>
          <a:p>
            <a:pPr marL="240665" indent="-227965">
              <a:lnSpc>
                <a:spcPct val="100000"/>
              </a:lnSpc>
              <a:spcBef>
                <a:spcPts val="1200"/>
              </a:spcBef>
              <a:buSzPct val="46153"/>
              <a:buFont typeface="Symbol"/>
              <a:buChar char=""/>
              <a:tabLst>
                <a:tab pos="240665" algn="l"/>
              </a:tabLst>
            </a:pPr>
            <a:r>
              <a:rPr lang="en-US" sz="2400" spc="-20" dirty="0">
                <a:solidFill>
                  <a:srgbClr val="3F3F41"/>
                </a:solidFill>
                <a:latin typeface="Fira Sans"/>
                <a:cs typeface="Fira Sans"/>
              </a:rPr>
              <a:t>Takes 5 minutes or less</a:t>
            </a:r>
            <a:endParaRPr sz="2400" dirty="0">
              <a:latin typeface="Fira Sans"/>
              <a:cs typeface="Fira Sans"/>
            </a:endParaRPr>
          </a:p>
          <a:p>
            <a:pPr marL="240665" indent="-227965">
              <a:lnSpc>
                <a:spcPct val="100000"/>
              </a:lnSpc>
              <a:spcBef>
                <a:spcPts val="1200"/>
              </a:spcBef>
              <a:buSzPct val="46153"/>
              <a:buFont typeface="Symbol"/>
              <a:buChar char=""/>
              <a:tabLst>
                <a:tab pos="240665" algn="l"/>
              </a:tabLst>
            </a:pPr>
            <a:r>
              <a:rPr lang="en-US" sz="2400" spc="-20" dirty="0">
                <a:solidFill>
                  <a:srgbClr val="3F3F41"/>
                </a:solidFill>
                <a:latin typeface="Fira Sans"/>
                <a:cs typeface="Fira Sans"/>
              </a:rPr>
              <a:t>Available in multiple languages</a:t>
            </a:r>
          </a:p>
          <a:p>
            <a:pPr marL="240665" indent="-227965">
              <a:lnSpc>
                <a:spcPct val="100000"/>
              </a:lnSpc>
              <a:spcBef>
                <a:spcPts val="1200"/>
              </a:spcBef>
              <a:buSzPct val="46153"/>
              <a:buFont typeface="Symbol"/>
              <a:buChar char=""/>
              <a:tabLst>
                <a:tab pos="240665" algn="l"/>
              </a:tabLst>
            </a:pPr>
            <a:r>
              <a:rPr lang="en-US" sz="2400" b="1" spc="-20" dirty="0">
                <a:solidFill>
                  <a:srgbClr val="3F3F41"/>
                </a:solidFill>
                <a:latin typeface="Fira Sans"/>
                <a:cs typeface="Fira Sans"/>
              </a:rPr>
              <a:t>100 people can win a $10 gift card for completing the survey</a:t>
            </a:r>
            <a:endParaRPr sz="2400" b="1" dirty="0">
              <a:latin typeface="Fira Sans"/>
              <a:cs typeface="Fira Sans"/>
            </a:endParaRPr>
          </a:p>
        </p:txBody>
      </p:sp>
      <p:sp>
        <p:nvSpPr>
          <p:cNvPr id="9" name="object 9">
            <a:extLst>
              <a:ext uri="{FF2B5EF4-FFF2-40B4-BE49-F238E27FC236}">
                <a16:creationId xmlns:a16="http://schemas.microsoft.com/office/drawing/2014/main" id="{0CB91DD9-A758-0190-3017-E2F5778C878E}"/>
              </a:ext>
            </a:extLst>
          </p:cNvPr>
          <p:cNvSpPr txBox="1"/>
          <p:nvPr/>
        </p:nvSpPr>
        <p:spPr>
          <a:xfrm>
            <a:off x="444500" y="14100809"/>
            <a:ext cx="9222741" cy="1115049"/>
          </a:xfrm>
          <a:prstGeom prst="rect">
            <a:avLst/>
          </a:prstGeom>
        </p:spPr>
        <p:txBody>
          <a:bodyPr vert="horz" wrap="square" lIns="0" tIns="6985" rIns="0" bIns="0" rtlCol="0">
            <a:spAutoFit/>
          </a:bodyPr>
          <a:lstStyle/>
          <a:p>
            <a:r>
              <a:rPr lang="en-US" sz="1800" dirty="0">
                <a:solidFill>
                  <a:schemeClr val="bg1"/>
                </a:solidFill>
                <a:latin typeface="Fira Sans" panose="020B0503050000020004" pitchFamily="34" charset="0"/>
              </a:rPr>
              <a:t>The CTR law requires WSDOT to report on CTR program performance. The survey helps us understand and report reductions in air pollution and energy use and monitor the effectiveness of CTR programs implemented at your business. </a:t>
            </a:r>
          </a:p>
          <a:p>
            <a:r>
              <a:rPr lang="en-US" sz="1800" dirty="0">
                <a:solidFill>
                  <a:schemeClr val="bg1"/>
                </a:solidFill>
                <a:latin typeface="Fira Sans" panose="020B0503050000020004" pitchFamily="34" charset="0"/>
              </a:rPr>
              <a:t>Visit </a:t>
            </a:r>
            <a:r>
              <a:rPr lang="en-US" sz="1800" dirty="0">
                <a:solidFill>
                  <a:schemeClr val="bg1"/>
                </a:solidFill>
                <a:latin typeface="Fira Sans" panose="020B0503050000020004" pitchFamily="34" charset="0"/>
                <a:hlinkClick r:id="rId3">
                  <a:extLst>
                    <a:ext uri="{A12FA001-AC4F-418D-AE19-62706E023703}">
                      <ahyp:hlinkClr xmlns:ahyp="http://schemas.microsoft.com/office/drawing/2018/hyperlinkcolor" val="tx"/>
                    </a:ext>
                  </a:extLst>
                </a:hlinkClick>
              </a:rPr>
              <a:t>tdmboard.com</a:t>
            </a:r>
            <a:r>
              <a:rPr lang="en-US" sz="1800" dirty="0">
                <a:solidFill>
                  <a:schemeClr val="bg1"/>
                </a:solidFill>
                <a:latin typeface="Fira Sans" panose="020B0503050000020004" pitchFamily="34" charset="0"/>
              </a:rPr>
              <a:t> for more information.</a:t>
            </a:r>
          </a:p>
        </p:txBody>
      </p:sp>
      <p:pic>
        <p:nvPicPr>
          <p:cNvPr id="11" name="Picture 10">
            <a:extLst>
              <a:ext uri="{FF2B5EF4-FFF2-40B4-BE49-F238E27FC236}">
                <a16:creationId xmlns:a16="http://schemas.microsoft.com/office/drawing/2014/main" id="{A8869DA9-FB35-A185-3551-60C12E9DD90C}"/>
              </a:ext>
            </a:extLst>
          </p:cNvPr>
          <p:cNvPicPr>
            <a:picLocks noChangeAspect="1"/>
          </p:cNvPicPr>
          <p:nvPr/>
        </p:nvPicPr>
        <p:blipFill>
          <a:blip r:embed="rId4" cstate="print">
            <a:extLst>
              <a:ext uri="{28A0092B-C50C-407E-A947-70E740481C1C}">
                <a14:useLocalDpi xmlns:a14="http://schemas.microsoft.com/office/drawing/2010/main" val="0"/>
              </a:ext>
            </a:extLst>
          </a:blip>
          <a:srcRect l="43445" r="-49"/>
          <a:stretch>
            <a:fillRect/>
          </a:stretch>
        </p:blipFill>
        <p:spPr>
          <a:xfrm>
            <a:off x="4872459" y="3475989"/>
            <a:ext cx="4798948" cy="5650738"/>
          </a:xfrm>
          <a:prstGeom prst="rect">
            <a:avLst/>
          </a:prstGeom>
        </p:spPr>
      </p:pic>
      <p:pic>
        <p:nvPicPr>
          <p:cNvPr id="1026" name="Picture 2">
            <a:extLst>
              <a:ext uri="{FF2B5EF4-FFF2-40B4-BE49-F238E27FC236}">
                <a16:creationId xmlns:a16="http://schemas.microsoft.com/office/drawing/2014/main" id="{E106800F-6547-BFAC-9039-9498A68E82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644" y="10161794"/>
            <a:ext cx="3200400" cy="3200400"/>
          </a:xfrm>
          <a:prstGeom prst="rect">
            <a:avLst/>
          </a:prstGeom>
          <a:noFill/>
          <a:ln>
            <a:noFill/>
          </a:ln>
          <a:effectLst/>
          <a:extLst>
            <a:ext uri="{909E8E84-426E-40DD-AFC4-6F175D3DCCD1}">
              <a14:hiddenFill xmlns:a14="http://schemas.microsoft.com/office/drawing/2010/main">
                <a:solidFill>
                  <a:srgbClr val="3070AB"/>
                </a:solidFill>
              </a14:hiddenFill>
            </a:ext>
            <a:ext uri="{91240B29-F687-4F45-9708-019B960494DF}">
              <a14:hiddenLine xmlns:a14="http://schemas.microsoft.com/office/drawing/2010/main" w="25400" algn="ctr">
                <a:solidFill>
                  <a:srgbClr val="203C5A"/>
                </a:solidFill>
                <a:miter lim="800000"/>
                <a:headEnd/>
                <a:tailEnd/>
              </a14:hiddenLine>
            </a:ext>
            <a:ext uri="{AF507438-7753-43E0-B8FC-AC1667EBCBE1}">
              <a14:hiddenEffects xmlns:a14="http://schemas.microsoft.com/office/drawing/2010/main">
                <a:effectLst>
                  <a:outerShdw dist="35921" dir="2700000" algn="ctr" rotWithShape="0">
                    <a:srgbClr val="203C5A"/>
                  </a:outerShdw>
                </a:effectLst>
              </a14:hiddenEffects>
            </a:ext>
          </a:extLst>
        </p:spPr>
      </p:pic>
      <p:pic>
        <p:nvPicPr>
          <p:cNvPr id="1027" name="Picture 3">
            <a:extLst>
              <a:ext uri="{FF2B5EF4-FFF2-40B4-BE49-F238E27FC236}">
                <a16:creationId xmlns:a16="http://schemas.microsoft.com/office/drawing/2014/main" id="{61F5640D-B253-56B8-BD27-F7243A3C01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013" y="11073019"/>
            <a:ext cx="2633662" cy="1377950"/>
          </a:xfrm>
          <a:prstGeom prst="rect">
            <a:avLst/>
          </a:prstGeom>
          <a:noFill/>
          <a:ln>
            <a:noFill/>
          </a:ln>
          <a:effectLst/>
          <a:extLst>
            <a:ext uri="{909E8E84-426E-40DD-AFC4-6F175D3DCCD1}">
              <a14:hiddenFill xmlns:a14="http://schemas.microsoft.com/office/drawing/2010/main">
                <a:solidFill>
                  <a:srgbClr val="3070AB"/>
                </a:solidFill>
              </a14:hiddenFill>
            </a:ext>
            <a:ext uri="{91240B29-F687-4F45-9708-019B960494DF}">
              <a14:hiddenLine xmlns:a14="http://schemas.microsoft.com/office/drawing/2010/main" w="25400" algn="ctr">
                <a:solidFill>
                  <a:srgbClr val="203C5A"/>
                </a:solidFill>
                <a:miter lim="800000"/>
                <a:headEnd/>
                <a:tailEnd/>
              </a14:hiddenLine>
            </a:ext>
            <a:ext uri="{AF507438-7753-43E0-B8FC-AC1667EBCBE1}">
              <a14:hiddenEffects xmlns:a14="http://schemas.microsoft.com/office/drawing/2010/main">
                <a:effectLst>
                  <a:outerShdw dist="35921" dir="2700000" algn="ctr" rotWithShape="0">
                    <a:srgbClr val="203C5A"/>
                  </a:outerShdw>
                </a:effectLst>
              </a14:hiddenEffects>
            </a:ext>
          </a:extLst>
        </p:spPr>
      </p:pic>
    </p:spTree>
    <p:extLst>
      <p:ext uri="{BB962C8B-B14F-4D97-AF65-F5344CB8AC3E}">
        <p14:creationId xmlns:p14="http://schemas.microsoft.com/office/powerpoint/2010/main" val="308297989"/>
      </p:ext>
    </p:extLst>
  </p:cSld>
  <p:clrMapOvr>
    <a:masterClrMapping/>
  </p:clrMapOvr>
</p:sld>
</file>

<file path=ppt/theme/theme1.xml><?xml version="1.0" encoding="utf-8"?>
<a:theme xmlns:a="http://schemas.openxmlformats.org/drawingml/2006/main" name="Office Theme">
  <a:themeElements>
    <a:clrScheme name="City of Vancouver">
      <a:dk1>
        <a:sysClr val="windowText" lastClr="000000"/>
      </a:dk1>
      <a:lt1>
        <a:sysClr val="window" lastClr="FFFFFF"/>
      </a:lt1>
      <a:dk2>
        <a:srgbClr val="193964"/>
      </a:dk2>
      <a:lt2>
        <a:srgbClr val="EAEEEC"/>
      </a:lt2>
      <a:accent1>
        <a:srgbClr val="2773BA"/>
      </a:accent1>
      <a:accent2>
        <a:srgbClr val="00BAE2"/>
      </a:accent2>
      <a:accent3>
        <a:srgbClr val="007167"/>
      </a:accent3>
      <a:accent4>
        <a:srgbClr val="F57F34"/>
      </a:accent4>
      <a:accent5>
        <a:srgbClr val="B22625"/>
      </a:accent5>
      <a:accent6>
        <a:srgbClr val="53294F"/>
      </a:accent6>
      <a:hlink>
        <a:srgbClr val="2773BA"/>
      </a:hlink>
      <a:folHlink>
        <a:srgbClr val="2773BA"/>
      </a:folHlink>
    </a:clrScheme>
    <a:fontScheme name="Body Font ASAP Regular">
      <a:majorFont>
        <a:latin typeface="IBM Plex Sans"/>
        <a:ea typeface=""/>
        <a:cs typeface=""/>
      </a:majorFont>
      <a:minorFont>
        <a:latin typeface="Asap"/>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617495d-1c75-4a5e-bda1-520f315f7628">
      <Terms xmlns="http://schemas.microsoft.com/office/infopath/2007/PartnerControls"/>
    </lcf76f155ced4ddcb4097134ff3c332f>
    <TaxCatchAll xmlns="f9e4735b-7cce-4a11-8a2f-4e11fef2b40a" xsi:nil="true"/>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D302542A25973C409804EA2B2DD20174" ma:contentTypeVersion="14" ma:contentTypeDescription="Create a new document." ma:contentTypeScope="" ma:versionID="e6158409bbbe7bdf282913add50875ca">
  <xsd:schema xmlns:xsd="http://www.w3.org/2001/XMLSchema" xmlns:xs="http://www.w3.org/2001/XMLSchema" xmlns:p="http://schemas.microsoft.com/office/2006/metadata/properties" xmlns:ns2="d617495d-1c75-4a5e-bda1-520f315f7628" xmlns:ns3="f9e4735b-7cce-4a11-8a2f-4e11fef2b40a" targetNamespace="http://schemas.microsoft.com/office/2006/metadata/properties" ma:root="true" ma:fieldsID="318bcca8aacbb92b3b97e6a15b542814" ns2:_="" ns3:_="">
    <xsd:import namespace="d617495d-1c75-4a5e-bda1-520f315f7628"/>
    <xsd:import namespace="f9e4735b-7cce-4a11-8a2f-4e11fef2b40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17495d-1c75-4a5e-bda1-520f315f76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3ef17fd-74ed-4858-bdef-83767eaa59d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e4735b-7cce-4a11-8a2f-4e11fef2b40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0396953-122c-43aa-bb9e-13c1184c2465}" ma:internalName="TaxCatchAll" ma:showField="CatchAllData" ma:web="f9e4735b-7cce-4a11-8a2f-4e11fef2b4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BB315D-F1D9-42D6-81CF-E84C36197FD6}">
  <ds:schemaRefs>
    <ds:schemaRef ds:uri="http://purl.org/dc/elements/1.1/"/>
    <ds:schemaRef ds:uri="http://schemas.microsoft.com/office/2006/documentManagement/types"/>
    <ds:schemaRef ds:uri="http://schemas.openxmlformats.org/package/2006/metadata/core-properties"/>
    <ds:schemaRef ds:uri="f9e4735b-7cce-4a11-8a2f-4e11fef2b40a"/>
    <ds:schemaRef ds:uri="d617495d-1c75-4a5e-bda1-520f315f7628"/>
    <ds:schemaRef ds:uri="http://purl.org/dc/term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5FE9E8E-8B6B-4D4F-A4A9-98E7DF1E4C0B}">
  <ds:schemaRefs>
    <ds:schemaRef ds:uri="http://schemas.microsoft.com/sharepoint/v3/contenttype/forms"/>
  </ds:schemaRefs>
</ds:datastoreItem>
</file>

<file path=customXml/itemProps3.xml><?xml version="1.0" encoding="utf-8"?>
<ds:datastoreItem xmlns:ds="http://schemas.openxmlformats.org/officeDocument/2006/customXml" ds:itemID="{A878BE92-1523-4F76-8645-3047469192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17495d-1c75-4a5e-bda1-520f315f7628"/>
    <ds:schemaRef ds:uri="f9e4735b-7cce-4a11-8a2f-4e11fef2b4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TotalTime>
  <Words>528</Words>
  <Application>Microsoft Office PowerPoint</Application>
  <PresentationFormat>Custom</PresentationFormat>
  <Paragraphs>60</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Calibri</vt:lpstr>
      <vt:lpstr>Fira Sans</vt:lpstr>
      <vt:lpstr>Fira Sans SemiBold</vt:lpstr>
      <vt:lpstr>IBM Plex Sans SemiBold</vt:lpstr>
      <vt:lpstr>Symbol</vt:lpstr>
      <vt:lpstr>Office Theme</vt:lpstr>
      <vt:lpstr>Commute Trip Reduction Survey</vt:lpstr>
      <vt:lpstr>Commute Trip Reduction Survey</vt:lpstr>
      <vt:lpstr>Commute Trip Reduction Survey</vt:lpstr>
      <vt:lpstr>Commute Trip Reduction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Here (IBM Plex Sans SemiBold, 36-48pt)</dc:title>
  <dc:creator>Dutelle, Laura</dc:creator>
  <cp:lastModifiedBy>Kahn, Olivia</cp:lastModifiedBy>
  <cp:revision>3</cp:revision>
  <dcterms:created xsi:type="dcterms:W3CDTF">2024-07-17T18:22:26Z</dcterms:created>
  <dcterms:modified xsi:type="dcterms:W3CDTF">2025-10-07T23:14:25Z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2024-07-12T00:00:00Z</vt:filetime>
  </property>
  <property fmtid="{D5CDD505-2E9C-101B-9397-08002B2CF9AE}" pid="3" name="Creator">
    <vt:lpwstr>Microsoft® Publisher for Microsoft 365</vt:lpwstr>
  </property>
  <property fmtid="{D5CDD505-2E9C-101B-9397-08002B2CF9AE}" pid="4" name="LastSaved">
    <vt:filetime>2024-07-17T00:00:00Z</vt:filetime>
  </property>
  <property fmtid="{D5CDD505-2E9C-101B-9397-08002B2CF9AE}" pid="5" name="Producer">
    <vt:lpwstr>Microsoft® Publisher for Microsoft 365</vt:lpwstr>
  </property>
  <property fmtid="{D5CDD505-2E9C-101B-9397-08002B2CF9AE}" pid="6" name="ContentTypeId">
    <vt:lpwstr>0x010100D302542A25973C409804EA2B2DD20174</vt:lpwstr>
  </property>
</Properties>
</file>